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6"/>
  </p:notesMasterIdLst>
  <p:handoutMasterIdLst>
    <p:handoutMasterId r:id="rId27"/>
  </p:handoutMasterIdLst>
  <p:sldIdLst>
    <p:sldId id="258" r:id="rId6"/>
    <p:sldId id="267" r:id="rId7"/>
    <p:sldId id="268" r:id="rId8"/>
    <p:sldId id="269" r:id="rId9"/>
    <p:sldId id="271" r:id="rId10"/>
    <p:sldId id="261" r:id="rId11"/>
    <p:sldId id="257" r:id="rId12"/>
    <p:sldId id="256" r:id="rId13"/>
    <p:sldId id="263" r:id="rId14"/>
    <p:sldId id="265" r:id="rId15"/>
    <p:sldId id="266" r:id="rId16"/>
    <p:sldId id="280" r:id="rId17"/>
    <p:sldId id="272" r:id="rId18"/>
    <p:sldId id="282" r:id="rId19"/>
    <p:sldId id="281" r:id="rId20"/>
    <p:sldId id="283" r:id="rId21"/>
    <p:sldId id="284" r:id="rId22"/>
    <p:sldId id="273" r:id="rId23"/>
    <p:sldId id="274" r:id="rId24"/>
    <p:sldId id="275" r:id="rId25"/>
  </p:sldIdLst>
  <p:sldSz cx="10058400" cy="7772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2CE6A9-4120-4CAC-A1EA-A19D2E7D42BD}" v="6" dt="2022-07-18T18:46:40.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578" y="7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972"/>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1344" y="1"/>
            <a:ext cx="3037840" cy="466972"/>
          </a:xfrm>
          <a:prstGeom prst="rect">
            <a:avLst/>
          </a:prstGeom>
        </p:spPr>
        <p:txBody>
          <a:bodyPr vert="horz" lIns="92446" tIns="46223" rIns="92446" bIns="46223" rtlCol="0"/>
          <a:lstStyle>
            <a:lvl1pPr algn="r">
              <a:defRPr sz="1200"/>
            </a:lvl1pPr>
          </a:lstStyle>
          <a:p>
            <a:fld id="{A2F61AFF-ED42-4B36-B1F0-B8E010081B07}" type="datetimeFigureOut">
              <a:rPr lang="en-US" smtClean="0"/>
              <a:t>7/18/2022</a:t>
            </a:fld>
            <a:endParaRPr lang="en-US"/>
          </a:p>
        </p:txBody>
      </p:sp>
      <p:sp>
        <p:nvSpPr>
          <p:cNvPr id="4" name="Footer Placeholder 3"/>
          <p:cNvSpPr>
            <a:spLocks noGrp="1"/>
          </p:cNvSpPr>
          <p:nvPr>
            <p:ph type="ftr" sz="quarter" idx="2"/>
          </p:nvPr>
        </p:nvSpPr>
        <p:spPr>
          <a:xfrm>
            <a:off x="1" y="8829431"/>
            <a:ext cx="3037840" cy="466971"/>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1344" y="8829431"/>
            <a:ext cx="3037840" cy="466971"/>
          </a:xfrm>
          <a:prstGeom prst="rect">
            <a:avLst/>
          </a:prstGeom>
        </p:spPr>
        <p:txBody>
          <a:bodyPr vert="horz" lIns="92446" tIns="46223" rIns="92446" bIns="46223" rtlCol="0" anchor="b"/>
          <a:lstStyle>
            <a:lvl1pPr algn="r">
              <a:defRPr sz="1200"/>
            </a:lvl1pPr>
          </a:lstStyle>
          <a:p>
            <a:fld id="{F1C7C6A4-0637-46B8-8FD7-B4DC524E2B07}" type="slidenum">
              <a:rPr lang="en-US" smtClean="0"/>
              <a:t>‹#›</a:t>
            </a:fld>
            <a:endParaRPr lang="en-US"/>
          </a:p>
        </p:txBody>
      </p:sp>
    </p:spTree>
    <p:extLst>
      <p:ext uri="{BB962C8B-B14F-4D97-AF65-F5344CB8AC3E}">
        <p14:creationId xmlns:p14="http://schemas.microsoft.com/office/powerpoint/2010/main" val="3007202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972"/>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1344" y="1"/>
            <a:ext cx="3037840" cy="466972"/>
          </a:xfrm>
          <a:prstGeom prst="rect">
            <a:avLst/>
          </a:prstGeom>
        </p:spPr>
        <p:txBody>
          <a:bodyPr vert="horz" lIns="92446" tIns="46223" rIns="92446" bIns="46223" rtlCol="0"/>
          <a:lstStyle>
            <a:lvl1pPr algn="r">
              <a:defRPr sz="1200"/>
            </a:lvl1pPr>
          </a:lstStyle>
          <a:p>
            <a:fld id="{CEF849DC-757A-4E7C-AF2A-1377F35938B5}" type="datetimeFigureOut">
              <a:rPr lang="en-US" smtClean="0"/>
              <a:t>7/18/2022</a:t>
            </a:fld>
            <a:endParaRPr lang="en-US"/>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5"/>
            <a:ext cx="5608320" cy="3660456"/>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431"/>
            <a:ext cx="3037840" cy="46697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1344" y="8829431"/>
            <a:ext cx="3037840" cy="466971"/>
          </a:xfrm>
          <a:prstGeom prst="rect">
            <a:avLst/>
          </a:prstGeom>
        </p:spPr>
        <p:txBody>
          <a:bodyPr vert="horz" lIns="92446" tIns="46223" rIns="92446" bIns="46223" rtlCol="0" anchor="b"/>
          <a:lstStyle>
            <a:lvl1pPr algn="r">
              <a:defRPr sz="1200"/>
            </a:lvl1pPr>
          </a:lstStyle>
          <a:p>
            <a:fld id="{A6102367-4179-4AEA-A382-2F22B30CD62C}" type="slidenum">
              <a:rPr lang="en-US" smtClean="0"/>
              <a:t>‹#›</a:t>
            </a:fld>
            <a:endParaRPr lang="en-US"/>
          </a:p>
        </p:txBody>
      </p:sp>
    </p:spTree>
    <p:extLst>
      <p:ext uri="{BB962C8B-B14F-4D97-AF65-F5344CB8AC3E}">
        <p14:creationId xmlns:p14="http://schemas.microsoft.com/office/powerpoint/2010/main" val="2228439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02367-4179-4AEA-A382-2F22B30CD62C}" type="slidenum">
              <a:rPr lang="en-US" smtClean="0"/>
              <a:t>1</a:t>
            </a:fld>
            <a:endParaRPr lang="en-US"/>
          </a:p>
        </p:txBody>
      </p:sp>
    </p:spTree>
    <p:extLst>
      <p:ext uri="{BB962C8B-B14F-4D97-AF65-F5344CB8AC3E}">
        <p14:creationId xmlns:p14="http://schemas.microsoft.com/office/powerpoint/2010/main" val="1008500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02367-4179-4AEA-A382-2F22B30CD62C}" type="slidenum">
              <a:rPr lang="en-US" smtClean="0"/>
              <a:t>10</a:t>
            </a:fld>
            <a:endParaRPr lang="en-US"/>
          </a:p>
        </p:txBody>
      </p:sp>
    </p:spTree>
    <p:extLst>
      <p:ext uri="{BB962C8B-B14F-4D97-AF65-F5344CB8AC3E}">
        <p14:creationId xmlns:p14="http://schemas.microsoft.com/office/powerpoint/2010/main" val="2648509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02367-4179-4AEA-A382-2F22B30CD62C}" type="slidenum">
              <a:rPr lang="en-US" smtClean="0"/>
              <a:t>11</a:t>
            </a:fld>
            <a:endParaRPr lang="en-US"/>
          </a:p>
        </p:txBody>
      </p:sp>
    </p:spTree>
    <p:extLst>
      <p:ext uri="{BB962C8B-B14F-4D97-AF65-F5344CB8AC3E}">
        <p14:creationId xmlns:p14="http://schemas.microsoft.com/office/powerpoint/2010/main" val="66235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02367-4179-4AEA-A382-2F22B30CD62C}" type="slidenum">
              <a:rPr lang="en-US" smtClean="0"/>
              <a:t>12</a:t>
            </a:fld>
            <a:endParaRPr lang="en-US"/>
          </a:p>
        </p:txBody>
      </p:sp>
    </p:spTree>
    <p:extLst>
      <p:ext uri="{BB962C8B-B14F-4D97-AF65-F5344CB8AC3E}">
        <p14:creationId xmlns:p14="http://schemas.microsoft.com/office/powerpoint/2010/main" val="4138797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02367-4179-4AEA-A382-2F22B30CD62C}" type="slidenum">
              <a:rPr lang="en-US" smtClean="0"/>
              <a:t>13</a:t>
            </a:fld>
            <a:endParaRPr lang="en-US"/>
          </a:p>
        </p:txBody>
      </p:sp>
    </p:spTree>
    <p:extLst>
      <p:ext uri="{BB962C8B-B14F-4D97-AF65-F5344CB8AC3E}">
        <p14:creationId xmlns:p14="http://schemas.microsoft.com/office/powerpoint/2010/main" val="3859241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02367-4179-4AEA-A382-2F22B30CD62C}" type="slidenum">
              <a:rPr lang="en-US" smtClean="0"/>
              <a:t>18</a:t>
            </a:fld>
            <a:endParaRPr lang="en-US"/>
          </a:p>
        </p:txBody>
      </p:sp>
    </p:spTree>
    <p:extLst>
      <p:ext uri="{BB962C8B-B14F-4D97-AF65-F5344CB8AC3E}">
        <p14:creationId xmlns:p14="http://schemas.microsoft.com/office/powerpoint/2010/main" val="2795532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02367-4179-4AEA-A382-2F22B30CD62C}" type="slidenum">
              <a:rPr lang="en-US" smtClean="0"/>
              <a:t>19</a:t>
            </a:fld>
            <a:endParaRPr lang="en-US"/>
          </a:p>
        </p:txBody>
      </p:sp>
    </p:spTree>
    <p:extLst>
      <p:ext uri="{BB962C8B-B14F-4D97-AF65-F5344CB8AC3E}">
        <p14:creationId xmlns:p14="http://schemas.microsoft.com/office/powerpoint/2010/main" val="1641699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02367-4179-4AEA-A382-2F22B30CD62C}" type="slidenum">
              <a:rPr lang="en-US" smtClean="0"/>
              <a:t>20</a:t>
            </a:fld>
            <a:endParaRPr lang="en-US"/>
          </a:p>
        </p:txBody>
      </p:sp>
    </p:spTree>
    <p:extLst>
      <p:ext uri="{BB962C8B-B14F-4D97-AF65-F5344CB8AC3E}">
        <p14:creationId xmlns:p14="http://schemas.microsoft.com/office/powerpoint/2010/main" val="605742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02367-4179-4AEA-A382-2F22B30CD62C}" type="slidenum">
              <a:rPr lang="en-US" smtClean="0"/>
              <a:t>2</a:t>
            </a:fld>
            <a:endParaRPr lang="en-US"/>
          </a:p>
        </p:txBody>
      </p:sp>
    </p:spTree>
    <p:extLst>
      <p:ext uri="{BB962C8B-B14F-4D97-AF65-F5344CB8AC3E}">
        <p14:creationId xmlns:p14="http://schemas.microsoft.com/office/powerpoint/2010/main" val="109973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02367-4179-4AEA-A382-2F22B30CD62C}" type="slidenum">
              <a:rPr lang="en-US" smtClean="0"/>
              <a:t>3</a:t>
            </a:fld>
            <a:endParaRPr lang="en-US"/>
          </a:p>
        </p:txBody>
      </p:sp>
    </p:spTree>
    <p:extLst>
      <p:ext uri="{BB962C8B-B14F-4D97-AF65-F5344CB8AC3E}">
        <p14:creationId xmlns:p14="http://schemas.microsoft.com/office/powerpoint/2010/main" val="36907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02367-4179-4AEA-A382-2F22B30CD62C}" type="slidenum">
              <a:rPr lang="en-US" smtClean="0"/>
              <a:t>4</a:t>
            </a:fld>
            <a:endParaRPr lang="en-US"/>
          </a:p>
        </p:txBody>
      </p:sp>
    </p:spTree>
    <p:extLst>
      <p:ext uri="{BB962C8B-B14F-4D97-AF65-F5344CB8AC3E}">
        <p14:creationId xmlns:p14="http://schemas.microsoft.com/office/powerpoint/2010/main" val="2748147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02367-4179-4AEA-A382-2F22B30CD62C}" type="slidenum">
              <a:rPr lang="en-US" smtClean="0"/>
              <a:t>5</a:t>
            </a:fld>
            <a:endParaRPr lang="en-US"/>
          </a:p>
        </p:txBody>
      </p:sp>
    </p:spTree>
    <p:extLst>
      <p:ext uri="{BB962C8B-B14F-4D97-AF65-F5344CB8AC3E}">
        <p14:creationId xmlns:p14="http://schemas.microsoft.com/office/powerpoint/2010/main" val="377254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02367-4179-4AEA-A382-2F22B30CD62C}" type="slidenum">
              <a:rPr lang="en-US" smtClean="0"/>
              <a:t>6</a:t>
            </a:fld>
            <a:endParaRPr lang="en-US"/>
          </a:p>
        </p:txBody>
      </p:sp>
    </p:spTree>
    <p:extLst>
      <p:ext uri="{BB962C8B-B14F-4D97-AF65-F5344CB8AC3E}">
        <p14:creationId xmlns:p14="http://schemas.microsoft.com/office/powerpoint/2010/main" val="1837159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02367-4179-4AEA-A382-2F22B30CD62C}" type="slidenum">
              <a:rPr lang="en-US" smtClean="0"/>
              <a:t>7</a:t>
            </a:fld>
            <a:endParaRPr lang="en-US"/>
          </a:p>
        </p:txBody>
      </p:sp>
    </p:spTree>
    <p:extLst>
      <p:ext uri="{BB962C8B-B14F-4D97-AF65-F5344CB8AC3E}">
        <p14:creationId xmlns:p14="http://schemas.microsoft.com/office/powerpoint/2010/main" val="1115335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02367-4179-4AEA-A382-2F22B30CD62C}" type="slidenum">
              <a:rPr lang="en-US" smtClean="0"/>
              <a:t>8</a:t>
            </a:fld>
            <a:endParaRPr lang="en-US"/>
          </a:p>
        </p:txBody>
      </p:sp>
    </p:spTree>
    <p:extLst>
      <p:ext uri="{BB962C8B-B14F-4D97-AF65-F5344CB8AC3E}">
        <p14:creationId xmlns:p14="http://schemas.microsoft.com/office/powerpoint/2010/main" val="1538923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02367-4179-4AEA-A382-2F22B30CD62C}" type="slidenum">
              <a:rPr lang="en-US" smtClean="0"/>
              <a:t>9</a:t>
            </a:fld>
            <a:endParaRPr lang="en-US"/>
          </a:p>
        </p:txBody>
      </p:sp>
    </p:spTree>
    <p:extLst>
      <p:ext uri="{BB962C8B-B14F-4D97-AF65-F5344CB8AC3E}">
        <p14:creationId xmlns:p14="http://schemas.microsoft.com/office/powerpoint/2010/main" val="312989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D0E229-0EDD-4D3B-9689-251B922A68BD}"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DDD7F-543B-4D2D-BB5C-3715A95D2F4B}" type="slidenum">
              <a:rPr lang="en-US" smtClean="0"/>
              <a:t>‹#›</a:t>
            </a:fld>
            <a:endParaRPr lang="en-US"/>
          </a:p>
        </p:txBody>
      </p:sp>
    </p:spTree>
    <p:extLst>
      <p:ext uri="{BB962C8B-B14F-4D97-AF65-F5344CB8AC3E}">
        <p14:creationId xmlns:p14="http://schemas.microsoft.com/office/powerpoint/2010/main" val="157232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D0E229-0EDD-4D3B-9689-251B922A68BD}"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DDD7F-543B-4D2D-BB5C-3715A95D2F4B}" type="slidenum">
              <a:rPr lang="en-US" smtClean="0"/>
              <a:t>‹#›</a:t>
            </a:fld>
            <a:endParaRPr lang="en-US"/>
          </a:p>
        </p:txBody>
      </p:sp>
    </p:spTree>
    <p:extLst>
      <p:ext uri="{BB962C8B-B14F-4D97-AF65-F5344CB8AC3E}">
        <p14:creationId xmlns:p14="http://schemas.microsoft.com/office/powerpoint/2010/main" val="335681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52637"/>
            <a:ext cx="2488407" cy="7516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562" y="352637"/>
            <a:ext cx="7301071" cy="7516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D0E229-0EDD-4D3B-9689-251B922A68BD}"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DDD7F-543B-4D2D-BB5C-3715A95D2F4B}" type="slidenum">
              <a:rPr lang="en-US" smtClean="0"/>
              <a:t>‹#›</a:t>
            </a:fld>
            <a:endParaRPr lang="en-US"/>
          </a:p>
        </p:txBody>
      </p:sp>
    </p:spTree>
    <p:extLst>
      <p:ext uri="{BB962C8B-B14F-4D97-AF65-F5344CB8AC3E}">
        <p14:creationId xmlns:p14="http://schemas.microsoft.com/office/powerpoint/2010/main" val="277034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540B-87C7-4435-AA1C-EBDE095F4D8D}"/>
              </a:ext>
            </a:extLst>
          </p:cNvPr>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a:extLst>
              <a:ext uri="{FF2B5EF4-FFF2-40B4-BE49-F238E27FC236}">
                <a16:creationId xmlns:a16="http://schemas.microsoft.com/office/drawing/2014/main" id="{284CC3B7-6685-4DFE-81AB-2827846A31E1}"/>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a:extLst>
              <a:ext uri="{FF2B5EF4-FFF2-40B4-BE49-F238E27FC236}">
                <a16:creationId xmlns:a16="http://schemas.microsoft.com/office/drawing/2014/main" id="{69653BDE-A9C2-4C42-99AC-B68CC24E48E9}"/>
              </a:ext>
            </a:extLst>
          </p:cNvPr>
          <p:cNvSpPr>
            <a:spLocks noGrp="1"/>
          </p:cNvSpPr>
          <p:nvPr>
            <p:ph type="dt" sz="half" idx="10"/>
          </p:nvPr>
        </p:nvSpPr>
        <p:spPr/>
        <p:txBody>
          <a:bodyPr/>
          <a:lstStyle/>
          <a:p>
            <a:fld id="{82598EC1-A132-4899-BF30-35E169F65302}" type="datetimeFigureOut">
              <a:rPr lang="en-US" smtClean="0"/>
              <a:t>7/18/2022</a:t>
            </a:fld>
            <a:endParaRPr lang="en-US"/>
          </a:p>
        </p:txBody>
      </p:sp>
      <p:sp>
        <p:nvSpPr>
          <p:cNvPr id="5" name="Footer Placeholder 4">
            <a:extLst>
              <a:ext uri="{FF2B5EF4-FFF2-40B4-BE49-F238E27FC236}">
                <a16:creationId xmlns:a16="http://schemas.microsoft.com/office/drawing/2014/main" id="{F7837D0D-91FF-4A6C-A33D-54A57A396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2338-1EDB-40AA-80B2-6412D6B623E0}"/>
              </a:ext>
            </a:extLst>
          </p:cNvPr>
          <p:cNvSpPr>
            <a:spLocks noGrp="1"/>
          </p:cNvSpPr>
          <p:nvPr>
            <p:ph type="sldNum" sz="quarter" idx="12"/>
          </p:nvPr>
        </p:nvSpPr>
        <p:spPr/>
        <p:txBody>
          <a:bodyPr/>
          <a:lstStyle/>
          <a:p>
            <a:fld id="{D8B96F94-6A98-4ABE-BA09-09EEFC2F7C96}" type="slidenum">
              <a:rPr lang="en-US" smtClean="0"/>
              <a:t>‹#›</a:t>
            </a:fld>
            <a:endParaRPr lang="en-US"/>
          </a:p>
        </p:txBody>
      </p:sp>
    </p:spTree>
    <p:extLst>
      <p:ext uri="{BB962C8B-B14F-4D97-AF65-F5344CB8AC3E}">
        <p14:creationId xmlns:p14="http://schemas.microsoft.com/office/powerpoint/2010/main" val="1787632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6FFA-EB5B-4654-B45B-4BA04441D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20E4CE-E30A-4693-9B2F-BC08AEC52B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25516B-6A51-4922-BC49-8EB14FF91493}"/>
              </a:ext>
            </a:extLst>
          </p:cNvPr>
          <p:cNvSpPr>
            <a:spLocks noGrp="1"/>
          </p:cNvSpPr>
          <p:nvPr>
            <p:ph type="dt" sz="half" idx="10"/>
          </p:nvPr>
        </p:nvSpPr>
        <p:spPr/>
        <p:txBody>
          <a:bodyPr/>
          <a:lstStyle/>
          <a:p>
            <a:fld id="{82598EC1-A132-4899-BF30-35E169F65302}" type="datetimeFigureOut">
              <a:rPr lang="en-US" smtClean="0"/>
              <a:t>7/18/2022</a:t>
            </a:fld>
            <a:endParaRPr lang="en-US"/>
          </a:p>
        </p:txBody>
      </p:sp>
      <p:sp>
        <p:nvSpPr>
          <p:cNvPr id="5" name="Footer Placeholder 4">
            <a:extLst>
              <a:ext uri="{FF2B5EF4-FFF2-40B4-BE49-F238E27FC236}">
                <a16:creationId xmlns:a16="http://schemas.microsoft.com/office/drawing/2014/main" id="{6C432214-C79E-4664-8030-39C4B65B9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39021-7BAC-4AA6-9A08-B11B42C69513}"/>
              </a:ext>
            </a:extLst>
          </p:cNvPr>
          <p:cNvSpPr>
            <a:spLocks noGrp="1"/>
          </p:cNvSpPr>
          <p:nvPr>
            <p:ph type="sldNum" sz="quarter" idx="12"/>
          </p:nvPr>
        </p:nvSpPr>
        <p:spPr/>
        <p:txBody>
          <a:bodyPr/>
          <a:lstStyle/>
          <a:p>
            <a:fld id="{D8B96F94-6A98-4ABE-BA09-09EEFC2F7C96}" type="slidenum">
              <a:rPr lang="en-US" smtClean="0"/>
              <a:t>‹#›</a:t>
            </a:fld>
            <a:endParaRPr lang="en-US"/>
          </a:p>
        </p:txBody>
      </p:sp>
    </p:spTree>
    <p:extLst>
      <p:ext uri="{BB962C8B-B14F-4D97-AF65-F5344CB8AC3E}">
        <p14:creationId xmlns:p14="http://schemas.microsoft.com/office/powerpoint/2010/main" val="1396520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05CF-AA9D-4C84-A146-21EB68A0896F}"/>
              </a:ext>
            </a:extLst>
          </p:cNvPr>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a:extLst>
              <a:ext uri="{FF2B5EF4-FFF2-40B4-BE49-F238E27FC236}">
                <a16:creationId xmlns:a16="http://schemas.microsoft.com/office/drawing/2014/main" id="{EBFCF27F-98FF-4475-8EA8-40EC57E389CA}"/>
              </a:ext>
            </a:extLst>
          </p:cNvPr>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572FE6-A523-46C9-9496-C6BE9C415120}"/>
              </a:ext>
            </a:extLst>
          </p:cNvPr>
          <p:cNvSpPr>
            <a:spLocks noGrp="1"/>
          </p:cNvSpPr>
          <p:nvPr>
            <p:ph type="dt" sz="half" idx="10"/>
          </p:nvPr>
        </p:nvSpPr>
        <p:spPr/>
        <p:txBody>
          <a:bodyPr/>
          <a:lstStyle/>
          <a:p>
            <a:fld id="{82598EC1-A132-4899-BF30-35E169F65302}" type="datetimeFigureOut">
              <a:rPr lang="en-US" smtClean="0"/>
              <a:t>7/18/2022</a:t>
            </a:fld>
            <a:endParaRPr lang="en-US"/>
          </a:p>
        </p:txBody>
      </p:sp>
      <p:sp>
        <p:nvSpPr>
          <p:cNvPr id="5" name="Footer Placeholder 4">
            <a:extLst>
              <a:ext uri="{FF2B5EF4-FFF2-40B4-BE49-F238E27FC236}">
                <a16:creationId xmlns:a16="http://schemas.microsoft.com/office/drawing/2014/main" id="{9AB87722-9E39-4BEE-A9D5-D41995577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42A66-2279-4535-A443-68795B9C85EA}"/>
              </a:ext>
            </a:extLst>
          </p:cNvPr>
          <p:cNvSpPr>
            <a:spLocks noGrp="1"/>
          </p:cNvSpPr>
          <p:nvPr>
            <p:ph type="sldNum" sz="quarter" idx="12"/>
          </p:nvPr>
        </p:nvSpPr>
        <p:spPr/>
        <p:txBody>
          <a:bodyPr/>
          <a:lstStyle/>
          <a:p>
            <a:fld id="{D8B96F94-6A98-4ABE-BA09-09EEFC2F7C96}" type="slidenum">
              <a:rPr lang="en-US" smtClean="0"/>
              <a:t>‹#›</a:t>
            </a:fld>
            <a:endParaRPr lang="en-US"/>
          </a:p>
        </p:txBody>
      </p:sp>
    </p:spTree>
    <p:extLst>
      <p:ext uri="{BB962C8B-B14F-4D97-AF65-F5344CB8AC3E}">
        <p14:creationId xmlns:p14="http://schemas.microsoft.com/office/powerpoint/2010/main" val="95918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4E7A-9169-4691-A0E8-482ADDC19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D7CBD2-3E3A-4AC1-9E70-448F7704FD5D}"/>
              </a:ext>
            </a:extLst>
          </p:cNvPr>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BBB24B-ED46-4898-8A9A-0DB6DCBC4AF7}"/>
              </a:ext>
            </a:extLst>
          </p:cNvPr>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B8CF7C-A556-48C9-9661-571EB059A1A8}"/>
              </a:ext>
            </a:extLst>
          </p:cNvPr>
          <p:cNvSpPr>
            <a:spLocks noGrp="1"/>
          </p:cNvSpPr>
          <p:nvPr>
            <p:ph type="dt" sz="half" idx="10"/>
          </p:nvPr>
        </p:nvSpPr>
        <p:spPr/>
        <p:txBody>
          <a:bodyPr/>
          <a:lstStyle/>
          <a:p>
            <a:fld id="{82598EC1-A132-4899-BF30-35E169F65302}" type="datetimeFigureOut">
              <a:rPr lang="en-US" smtClean="0"/>
              <a:t>7/18/2022</a:t>
            </a:fld>
            <a:endParaRPr lang="en-US"/>
          </a:p>
        </p:txBody>
      </p:sp>
      <p:sp>
        <p:nvSpPr>
          <p:cNvPr id="6" name="Footer Placeholder 5">
            <a:extLst>
              <a:ext uri="{FF2B5EF4-FFF2-40B4-BE49-F238E27FC236}">
                <a16:creationId xmlns:a16="http://schemas.microsoft.com/office/drawing/2014/main" id="{21C47884-0A65-4B01-A787-2063CF8A7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58025-2B0E-4633-824B-3AA4A028797F}"/>
              </a:ext>
            </a:extLst>
          </p:cNvPr>
          <p:cNvSpPr>
            <a:spLocks noGrp="1"/>
          </p:cNvSpPr>
          <p:nvPr>
            <p:ph type="sldNum" sz="quarter" idx="12"/>
          </p:nvPr>
        </p:nvSpPr>
        <p:spPr/>
        <p:txBody>
          <a:bodyPr/>
          <a:lstStyle/>
          <a:p>
            <a:fld id="{D8B96F94-6A98-4ABE-BA09-09EEFC2F7C96}" type="slidenum">
              <a:rPr lang="en-US" smtClean="0"/>
              <a:t>‹#›</a:t>
            </a:fld>
            <a:endParaRPr lang="en-US"/>
          </a:p>
        </p:txBody>
      </p:sp>
    </p:spTree>
    <p:extLst>
      <p:ext uri="{BB962C8B-B14F-4D97-AF65-F5344CB8AC3E}">
        <p14:creationId xmlns:p14="http://schemas.microsoft.com/office/powerpoint/2010/main" val="3845988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A5C2-9B8B-4149-8127-B97FB3E67110}"/>
              </a:ext>
            </a:extLst>
          </p:cNvPr>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C64358-0A61-4F6B-98A4-6C27C19B9C75}"/>
              </a:ext>
            </a:extLst>
          </p:cNvPr>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a:extLst>
              <a:ext uri="{FF2B5EF4-FFF2-40B4-BE49-F238E27FC236}">
                <a16:creationId xmlns:a16="http://schemas.microsoft.com/office/drawing/2014/main" id="{CA83613F-B9AF-42A2-9B92-108942C31653}"/>
              </a:ext>
            </a:extLst>
          </p:cNvPr>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48161D-3A7E-44B8-85FD-C0D1B5C8F6EC}"/>
              </a:ext>
            </a:extLst>
          </p:cNvPr>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a:extLst>
              <a:ext uri="{FF2B5EF4-FFF2-40B4-BE49-F238E27FC236}">
                <a16:creationId xmlns:a16="http://schemas.microsoft.com/office/drawing/2014/main" id="{E2C48F1D-2080-4418-A0DA-3C151239EFAB}"/>
              </a:ext>
            </a:extLst>
          </p:cNvPr>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2685AF-E697-46C8-9BA8-1CA2EF40E869}"/>
              </a:ext>
            </a:extLst>
          </p:cNvPr>
          <p:cNvSpPr>
            <a:spLocks noGrp="1"/>
          </p:cNvSpPr>
          <p:nvPr>
            <p:ph type="dt" sz="half" idx="10"/>
          </p:nvPr>
        </p:nvSpPr>
        <p:spPr/>
        <p:txBody>
          <a:bodyPr/>
          <a:lstStyle/>
          <a:p>
            <a:fld id="{82598EC1-A132-4899-BF30-35E169F65302}" type="datetimeFigureOut">
              <a:rPr lang="en-US" smtClean="0"/>
              <a:t>7/18/2022</a:t>
            </a:fld>
            <a:endParaRPr lang="en-US"/>
          </a:p>
        </p:txBody>
      </p:sp>
      <p:sp>
        <p:nvSpPr>
          <p:cNvPr id="8" name="Footer Placeholder 7">
            <a:extLst>
              <a:ext uri="{FF2B5EF4-FFF2-40B4-BE49-F238E27FC236}">
                <a16:creationId xmlns:a16="http://schemas.microsoft.com/office/drawing/2014/main" id="{52B6CF8B-3E18-4982-B3E8-4A59A1FCAC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F12447-54FC-47FF-AF58-E6BD37C63388}"/>
              </a:ext>
            </a:extLst>
          </p:cNvPr>
          <p:cNvSpPr>
            <a:spLocks noGrp="1"/>
          </p:cNvSpPr>
          <p:nvPr>
            <p:ph type="sldNum" sz="quarter" idx="12"/>
          </p:nvPr>
        </p:nvSpPr>
        <p:spPr/>
        <p:txBody>
          <a:bodyPr/>
          <a:lstStyle/>
          <a:p>
            <a:fld id="{D8B96F94-6A98-4ABE-BA09-09EEFC2F7C96}" type="slidenum">
              <a:rPr lang="en-US" smtClean="0"/>
              <a:t>‹#›</a:t>
            </a:fld>
            <a:endParaRPr lang="en-US"/>
          </a:p>
        </p:txBody>
      </p:sp>
    </p:spTree>
    <p:extLst>
      <p:ext uri="{BB962C8B-B14F-4D97-AF65-F5344CB8AC3E}">
        <p14:creationId xmlns:p14="http://schemas.microsoft.com/office/powerpoint/2010/main" val="1365614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E0586-27C9-4BA7-A585-7610976043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0C351F-6E61-4636-80B5-FB023B2D39E5}"/>
              </a:ext>
            </a:extLst>
          </p:cNvPr>
          <p:cNvSpPr>
            <a:spLocks noGrp="1"/>
          </p:cNvSpPr>
          <p:nvPr>
            <p:ph type="dt" sz="half" idx="10"/>
          </p:nvPr>
        </p:nvSpPr>
        <p:spPr/>
        <p:txBody>
          <a:bodyPr/>
          <a:lstStyle/>
          <a:p>
            <a:fld id="{82598EC1-A132-4899-BF30-35E169F65302}" type="datetimeFigureOut">
              <a:rPr lang="en-US" smtClean="0"/>
              <a:t>7/18/2022</a:t>
            </a:fld>
            <a:endParaRPr lang="en-US"/>
          </a:p>
        </p:txBody>
      </p:sp>
      <p:sp>
        <p:nvSpPr>
          <p:cNvPr id="4" name="Footer Placeholder 3">
            <a:extLst>
              <a:ext uri="{FF2B5EF4-FFF2-40B4-BE49-F238E27FC236}">
                <a16:creationId xmlns:a16="http://schemas.microsoft.com/office/drawing/2014/main" id="{2053C1BA-30F0-49A4-BE94-C8B81A15B9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69E457-4750-4781-A0EC-F6AA537A3280}"/>
              </a:ext>
            </a:extLst>
          </p:cNvPr>
          <p:cNvSpPr>
            <a:spLocks noGrp="1"/>
          </p:cNvSpPr>
          <p:nvPr>
            <p:ph type="sldNum" sz="quarter" idx="12"/>
          </p:nvPr>
        </p:nvSpPr>
        <p:spPr/>
        <p:txBody>
          <a:bodyPr/>
          <a:lstStyle/>
          <a:p>
            <a:fld id="{D8B96F94-6A98-4ABE-BA09-09EEFC2F7C96}" type="slidenum">
              <a:rPr lang="en-US" smtClean="0"/>
              <a:t>‹#›</a:t>
            </a:fld>
            <a:endParaRPr lang="en-US"/>
          </a:p>
        </p:txBody>
      </p:sp>
    </p:spTree>
    <p:extLst>
      <p:ext uri="{BB962C8B-B14F-4D97-AF65-F5344CB8AC3E}">
        <p14:creationId xmlns:p14="http://schemas.microsoft.com/office/powerpoint/2010/main" val="364080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88E46-C589-43B2-89A2-6AFBB8D76D1F}"/>
              </a:ext>
            </a:extLst>
          </p:cNvPr>
          <p:cNvSpPr>
            <a:spLocks noGrp="1"/>
          </p:cNvSpPr>
          <p:nvPr>
            <p:ph type="dt" sz="half" idx="10"/>
          </p:nvPr>
        </p:nvSpPr>
        <p:spPr/>
        <p:txBody>
          <a:bodyPr/>
          <a:lstStyle/>
          <a:p>
            <a:fld id="{82598EC1-A132-4899-BF30-35E169F65302}" type="datetimeFigureOut">
              <a:rPr lang="en-US" smtClean="0"/>
              <a:t>7/18/2022</a:t>
            </a:fld>
            <a:endParaRPr lang="en-US"/>
          </a:p>
        </p:txBody>
      </p:sp>
      <p:sp>
        <p:nvSpPr>
          <p:cNvPr id="3" name="Footer Placeholder 2">
            <a:extLst>
              <a:ext uri="{FF2B5EF4-FFF2-40B4-BE49-F238E27FC236}">
                <a16:creationId xmlns:a16="http://schemas.microsoft.com/office/drawing/2014/main" id="{1C19ED46-5AE1-46C4-8BB1-B4857FAC6D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E7D0C1-638E-490E-BBE9-01B422CE71B6}"/>
              </a:ext>
            </a:extLst>
          </p:cNvPr>
          <p:cNvSpPr>
            <a:spLocks noGrp="1"/>
          </p:cNvSpPr>
          <p:nvPr>
            <p:ph type="sldNum" sz="quarter" idx="12"/>
          </p:nvPr>
        </p:nvSpPr>
        <p:spPr/>
        <p:txBody>
          <a:bodyPr/>
          <a:lstStyle/>
          <a:p>
            <a:fld id="{D8B96F94-6A98-4ABE-BA09-09EEFC2F7C96}" type="slidenum">
              <a:rPr lang="en-US" smtClean="0"/>
              <a:t>‹#›</a:t>
            </a:fld>
            <a:endParaRPr lang="en-US"/>
          </a:p>
        </p:txBody>
      </p:sp>
    </p:spTree>
    <p:extLst>
      <p:ext uri="{BB962C8B-B14F-4D97-AF65-F5344CB8AC3E}">
        <p14:creationId xmlns:p14="http://schemas.microsoft.com/office/powerpoint/2010/main" val="1638236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D396-5713-4E0B-B707-2B95DD38C563}"/>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a:extLst>
              <a:ext uri="{FF2B5EF4-FFF2-40B4-BE49-F238E27FC236}">
                <a16:creationId xmlns:a16="http://schemas.microsoft.com/office/drawing/2014/main" id="{6E7FD5C0-11A6-42C6-8193-CA650A65D912}"/>
              </a:ext>
            </a:extLst>
          </p:cNvPr>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E7574F-7BD1-4303-84D6-B76155CDAFF3}"/>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321604EC-ED79-4BD1-9261-3A6D5937B54D}"/>
              </a:ext>
            </a:extLst>
          </p:cNvPr>
          <p:cNvSpPr>
            <a:spLocks noGrp="1"/>
          </p:cNvSpPr>
          <p:nvPr>
            <p:ph type="dt" sz="half" idx="10"/>
          </p:nvPr>
        </p:nvSpPr>
        <p:spPr/>
        <p:txBody>
          <a:bodyPr/>
          <a:lstStyle/>
          <a:p>
            <a:fld id="{82598EC1-A132-4899-BF30-35E169F65302}" type="datetimeFigureOut">
              <a:rPr lang="en-US" smtClean="0"/>
              <a:t>7/18/2022</a:t>
            </a:fld>
            <a:endParaRPr lang="en-US"/>
          </a:p>
        </p:txBody>
      </p:sp>
      <p:sp>
        <p:nvSpPr>
          <p:cNvPr id="6" name="Footer Placeholder 5">
            <a:extLst>
              <a:ext uri="{FF2B5EF4-FFF2-40B4-BE49-F238E27FC236}">
                <a16:creationId xmlns:a16="http://schemas.microsoft.com/office/drawing/2014/main" id="{418D6725-6F58-4314-B276-D87894B7C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0209D5-2B0D-42E3-8AD2-F26E0D94E85B}"/>
              </a:ext>
            </a:extLst>
          </p:cNvPr>
          <p:cNvSpPr>
            <a:spLocks noGrp="1"/>
          </p:cNvSpPr>
          <p:nvPr>
            <p:ph type="sldNum" sz="quarter" idx="12"/>
          </p:nvPr>
        </p:nvSpPr>
        <p:spPr/>
        <p:txBody>
          <a:bodyPr/>
          <a:lstStyle/>
          <a:p>
            <a:fld id="{D8B96F94-6A98-4ABE-BA09-09EEFC2F7C96}" type="slidenum">
              <a:rPr lang="en-US" smtClean="0"/>
              <a:t>‹#›</a:t>
            </a:fld>
            <a:endParaRPr lang="en-US"/>
          </a:p>
        </p:txBody>
      </p:sp>
    </p:spTree>
    <p:extLst>
      <p:ext uri="{BB962C8B-B14F-4D97-AF65-F5344CB8AC3E}">
        <p14:creationId xmlns:p14="http://schemas.microsoft.com/office/powerpoint/2010/main" val="209734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D0E229-0EDD-4D3B-9689-251B922A68BD}"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DDD7F-543B-4D2D-BB5C-3715A95D2F4B}" type="slidenum">
              <a:rPr lang="en-US" smtClean="0"/>
              <a:t>‹#›</a:t>
            </a:fld>
            <a:endParaRPr lang="en-US"/>
          </a:p>
        </p:txBody>
      </p:sp>
    </p:spTree>
    <p:extLst>
      <p:ext uri="{BB962C8B-B14F-4D97-AF65-F5344CB8AC3E}">
        <p14:creationId xmlns:p14="http://schemas.microsoft.com/office/powerpoint/2010/main" val="2319523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0E59F-7F97-44DE-8F50-4D972CBF7896}"/>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a:extLst>
              <a:ext uri="{FF2B5EF4-FFF2-40B4-BE49-F238E27FC236}">
                <a16:creationId xmlns:a16="http://schemas.microsoft.com/office/drawing/2014/main" id="{2B500CEA-5E69-4318-A677-2D3AAF4713DA}"/>
              </a:ext>
            </a:extLst>
          </p:cNvPr>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a:extLst>
              <a:ext uri="{FF2B5EF4-FFF2-40B4-BE49-F238E27FC236}">
                <a16:creationId xmlns:a16="http://schemas.microsoft.com/office/drawing/2014/main" id="{A2CAB5B6-48F5-44A7-89B7-612F7730325D}"/>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E98259F7-9374-4750-B4CC-83A34FA31B2E}"/>
              </a:ext>
            </a:extLst>
          </p:cNvPr>
          <p:cNvSpPr>
            <a:spLocks noGrp="1"/>
          </p:cNvSpPr>
          <p:nvPr>
            <p:ph type="dt" sz="half" idx="10"/>
          </p:nvPr>
        </p:nvSpPr>
        <p:spPr/>
        <p:txBody>
          <a:bodyPr/>
          <a:lstStyle/>
          <a:p>
            <a:fld id="{82598EC1-A132-4899-BF30-35E169F65302}" type="datetimeFigureOut">
              <a:rPr lang="en-US" smtClean="0"/>
              <a:t>7/18/2022</a:t>
            </a:fld>
            <a:endParaRPr lang="en-US"/>
          </a:p>
        </p:txBody>
      </p:sp>
      <p:sp>
        <p:nvSpPr>
          <p:cNvPr id="6" name="Footer Placeholder 5">
            <a:extLst>
              <a:ext uri="{FF2B5EF4-FFF2-40B4-BE49-F238E27FC236}">
                <a16:creationId xmlns:a16="http://schemas.microsoft.com/office/drawing/2014/main" id="{62CEDDB7-763A-447E-91F5-8A3BCF6B2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CA51-B7A1-46EE-AB5C-CA3311CD27B6}"/>
              </a:ext>
            </a:extLst>
          </p:cNvPr>
          <p:cNvSpPr>
            <a:spLocks noGrp="1"/>
          </p:cNvSpPr>
          <p:nvPr>
            <p:ph type="sldNum" sz="quarter" idx="12"/>
          </p:nvPr>
        </p:nvSpPr>
        <p:spPr/>
        <p:txBody>
          <a:bodyPr/>
          <a:lstStyle/>
          <a:p>
            <a:fld id="{D8B96F94-6A98-4ABE-BA09-09EEFC2F7C96}" type="slidenum">
              <a:rPr lang="en-US" smtClean="0"/>
              <a:t>‹#›</a:t>
            </a:fld>
            <a:endParaRPr lang="en-US"/>
          </a:p>
        </p:txBody>
      </p:sp>
    </p:spTree>
    <p:extLst>
      <p:ext uri="{BB962C8B-B14F-4D97-AF65-F5344CB8AC3E}">
        <p14:creationId xmlns:p14="http://schemas.microsoft.com/office/powerpoint/2010/main" val="2308939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54F0-3EF0-4B0F-8D99-403CD22D0B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47B0EE-B308-47F8-AF7F-1592D90648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9BD5E-7327-49F0-BCCC-8FF65CBB9C7E}"/>
              </a:ext>
            </a:extLst>
          </p:cNvPr>
          <p:cNvSpPr>
            <a:spLocks noGrp="1"/>
          </p:cNvSpPr>
          <p:nvPr>
            <p:ph type="dt" sz="half" idx="10"/>
          </p:nvPr>
        </p:nvSpPr>
        <p:spPr/>
        <p:txBody>
          <a:bodyPr/>
          <a:lstStyle/>
          <a:p>
            <a:fld id="{82598EC1-A132-4899-BF30-35E169F65302}" type="datetimeFigureOut">
              <a:rPr lang="en-US" smtClean="0"/>
              <a:t>7/18/2022</a:t>
            </a:fld>
            <a:endParaRPr lang="en-US"/>
          </a:p>
        </p:txBody>
      </p:sp>
      <p:sp>
        <p:nvSpPr>
          <p:cNvPr id="5" name="Footer Placeholder 4">
            <a:extLst>
              <a:ext uri="{FF2B5EF4-FFF2-40B4-BE49-F238E27FC236}">
                <a16:creationId xmlns:a16="http://schemas.microsoft.com/office/drawing/2014/main" id="{3E76164F-C0A2-4B20-942E-50C26332D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8EB9E-8CFE-4F91-95EB-8B8B862D695B}"/>
              </a:ext>
            </a:extLst>
          </p:cNvPr>
          <p:cNvSpPr>
            <a:spLocks noGrp="1"/>
          </p:cNvSpPr>
          <p:nvPr>
            <p:ph type="sldNum" sz="quarter" idx="12"/>
          </p:nvPr>
        </p:nvSpPr>
        <p:spPr/>
        <p:txBody>
          <a:bodyPr/>
          <a:lstStyle/>
          <a:p>
            <a:fld id="{D8B96F94-6A98-4ABE-BA09-09EEFC2F7C96}" type="slidenum">
              <a:rPr lang="en-US" smtClean="0"/>
              <a:t>‹#›</a:t>
            </a:fld>
            <a:endParaRPr lang="en-US"/>
          </a:p>
        </p:txBody>
      </p:sp>
    </p:spTree>
    <p:extLst>
      <p:ext uri="{BB962C8B-B14F-4D97-AF65-F5344CB8AC3E}">
        <p14:creationId xmlns:p14="http://schemas.microsoft.com/office/powerpoint/2010/main" val="1491446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DDB2E5-AC44-432F-A3F3-EA4042E9AC82}"/>
              </a:ext>
            </a:extLst>
          </p:cNvPr>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37898C-9291-485C-AF3B-FCC744327082}"/>
              </a:ext>
            </a:extLst>
          </p:cNvPr>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F7123-C8CE-4F5A-AFC2-01FB9C5F27FF}"/>
              </a:ext>
            </a:extLst>
          </p:cNvPr>
          <p:cNvSpPr>
            <a:spLocks noGrp="1"/>
          </p:cNvSpPr>
          <p:nvPr>
            <p:ph type="dt" sz="half" idx="10"/>
          </p:nvPr>
        </p:nvSpPr>
        <p:spPr/>
        <p:txBody>
          <a:bodyPr/>
          <a:lstStyle/>
          <a:p>
            <a:fld id="{82598EC1-A132-4899-BF30-35E169F65302}" type="datetimeFigureOut">
              <a:rPr lang="en-US" smtClean="0"/>
              <a:t>7/18/2022</a:t>
            </a:fld>
            <a:endParaRPr lang="en-US"/>
          </a:p>
        </p:txBody>
      </p:sp>
      <p:sp>
        <p:nvSpPr>
          <p:cNvPr id="5" name="Footer Placeholder 4">
            <a:extLst>
              <a:ext uri="{FF2B5EF4-FFF2-40B4-BE49-F238E27FC236}">
                <a16:creationId xmlns:a16="http://schemas.microsoft.com/office/drawing/2014/main" id="{4051E83F-B07E-47A6-8BA3-DDE2ECC80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D5CAC-329E-41B5-9BF9-F6B0951FF14E}"/>
              </a:ext>
            </a:extLst>
          </p:cNvPr>
          <p:cNvSpPr>
            <a:spLocks noGrp="1"/>
          </p:cNvSpPr>
          <p:nvPr>
            <p:ph type="sldNum" sz="quarter" idx="12"/>
          </p:nvPr>
        </p:nvSpPr>
        <p:spPr/>
        <p:txBody>
          <a:bodyPr/>
          <a:lstStyle/>
          <a:p>
            <a:fld id="{D8B96F94-6A98-4ABE-BA09-09EEFC2F7C96}" type="slidenum">
              <a:rPr lang="en-US" smtClean="0"/>
              <a:t>‹#›</a:t>
            </a:fld>
            <a:endParaRPr lang="en-US"/>
          </a:p>
        </p:txBody>
      </p:sp>
    </p:spTree>
    <p:extLst>
      <p:ext uri="{BB962C8B-B14F-4D97-AF65-F5344CB8AC3E}">
        <p14:creationId xmlns:p14="http://schemas.microsoft.com/office/powerpoint/2010/main" val="150636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0E229-0EDD-4D3B-9689-251B922A68BD}"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DDD7F-543B-4D2D-BB5C-3715A95D2F4B}" type="slidenum">
              <a:rPr lang="en-US" smtClean="0"/>
              <a:t>‹#›</a:t>
            </a:fld>
            <a:endParaRPr lang="en-US"/>
          </a:p>
        </p:txBody>
      </p:sp>
    </p:spTree>
    <p:extLst>
      <p:ext uri="{BB962C8B-B14F-4D97-AF65-F5344CB8AC3E}">
        <p14:creationId xmlns:p14="http://schemas.microsoft.com/office/powerpoint/2010/main" val="226531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5941"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D0E229-0EDD-4D3B-9689-251B922A68BD}"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DDD7F-543B-4D2D-BB5C-3715A95D2F4B}" type="slidenum">
              <a:rPr lang="en-US" smtClean="0"/>
              <a:t>‹#›</a:t>
            </a:fld>
            <a:endParaRPr lang="en-US"/>
          </a:p>
        </p:txBody>
      </p:sp>
    </p:spTree>
    <p:extLst>
      <p:ext uri="{BB962C8B-B14F-4D97-AF65-F5344CB8AC3E}">
        <p14:creationId xmlns:p14="http://schemas.microsoft.com/office/powerpoint/2010/main" val="91387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D0E229-0EDD-4D3B-9689-251B922A68BD}" type="datetimeFigureOut">
              <a:rPr lang="en-US" smtClean="0"/>
              <a:t>7/18/2022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DDD7F-543B-4D2D-BB5C-3715A95D2F4B}" type="slidenum">
              <a:rPr lang="en-US" smtClean="0"/>
              <a:t>‹#›</a:t>
            </a:fld>
            <a:endParaRPr lang="en-US"/>
          </a:p>
        </p:txBody>
      </p:sp>
    </p:spTree>
    <p:extLst>
      <p:ext uri="{BB962C8B-B14F-4D97-AF65-F5344CB8AC3E}">
        <p14:creationId xmlns:p14="http://schemas.microsoft.com/office/powerpoint/2010/main" val="79880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D0E229-0EDD-4D3B-9689-251B922A68BD}" type="datetimeFigureOut">
              <a:rPr lang="en-US" smtClean="0"/>
              <a:t>7/18/2022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DDD7F-543B-4D2D-BB5C-3715A95D2F4B}" type="slidenum">
              <a:rPr lang="en-US" smtClean="0"/>
              <a:t>‹#›</a:t>
            </a:fld>
            <a:endParaRPr lang="en-US"/>
          </a:p>
        </p:txBody>
      </p:sp>
    </p:spTree>
    <p:extLst>
      <p:ext uri="{BB962C8B-B14F-4D97-AF65-F5344CB8AC3E}">
        <p14:creationId xmlns:p14="http://schemas.microsoft.com/office/powerpoint/2010/main" val="375400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0E229-0EDD-4D3B-9689-251B922A68BD}" type="datetimeFigureOut">
              <a:rPr lang="en-US" smtClean="0"/>
              <a:t>7/18/2022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DDD7F-543B-4D2D-BB5C-3715A95D2F4B}" type="slidenum">
              <a:rPr lang="en-US" smtClean="0"/>
              <a:t>‹#›</a:t>
            </a:fld>
            <a:endParaRPr lang="en-US"/>
          </a:p>
        </p:txBody>
      </p:sp>
    </p:spTree>
    <p:extLst>
      <p:ext uri="{BB962C8B-B14F-4D97-AF65-F5344CB8AC3E}">
        <p14:creationId xmlns:p14="http://schemas.microsoft.com/office/powerpoint/2010/main" val="168847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D0E229-0EDD-4D3B-9689-251B922A68BD}"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DDD7F-543B-4D2D-BB5C-3715A95D2F4B}" type="slidenum">
              <a:rPr lang="en-US" smtClean="0"/>
              <a:t>‹#›</a:t>
            </a:fld>
            <a:endParaRPr lang="en-US"/>
          </a:p>
        </p:txBody>
      </p:sp>
    </p:spTree>
    <p:extLst>
      <p:ext uri="{BB962C8B-B14F-4D97-AF65-F5344CB8AC3E}">
        <p14:creationId xmlns:p14="http://schemas.microsoft.com/office/powerpoint/2010/main" val="424639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D0E229-0EDD-4D3B-9689-251B922A68BD}"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DDD7F-543B-4D2D-BB5C-3715A95D2F4B}" type="slidenum">
              <a:rPr lang="en-US" smtClean="0"/>
              <a:t>‹#›</a:t>
            </a:fld>
            <a:endParaRPr lang="en-US"/>
          </a:p>
        </p:txBody>
      </p:sp>
    </p:spTree>
    <p:extLst>
      <p:ext uri="{BB962C8B-B14F-4D97-AF65-F5344CB8AC3E}">
        <p14:creationId xmlns:p14="http://schemas.microsoft.com/office/powerpoint/2010/main" val="1961829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47D0E229-0EDD-4D3B-9689-251B922A68BD}" type="datetimeFigureOut">
              <a:rPr lang="en-US" smtClean="0"/>
              <a:t>7/18/2022</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AC3DDD7F-543B-4D2D-BB5C-3715A95D2F4B}" type="slidenum">
              <a:rPr lang="en-US" smtClean="0"/>
              <a:t>‹#›</a:t>
            </a:fld>
            <a:endParaRPr lang="en-US"/>
          </a:p>
        </p:txBody>
      </p:sp>
    </p:spTree>
    <p:extLst>
      <p:ext uri="{BB962C8B-B14F-4D97-AF65-F5344CB8AC3E}">
        <p14:creationId xmlns:p14="http://schemas.microsoft.com/office/powerpoint/2010/main" val="4082655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E04E6D-0AB1-4DEE-A6A5-1780568EA014}"/>
              </a:ext>
            </a:extLst>
          </p:cNvPr>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36186F-1517-468C-B1BB-17CB2F867173}"/>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71959-D33C-4E08-942B-A2CBE5B0F3C3}"/>
              </a:ext>
            </a:extLst>
          </p:cNvPr>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82598EC1-A132-4899-BF30-35E169F65302}" type="datetimeFigureOut">
              <a:rPr lang="en-US" smtClean="0"/>
              <a:t>7/18/2022</a:t>
            </a:fld>
            <a:endParaRPr lang="en-US"/>
          </a:p>
        </p:txBody>
      </p:sp>
      <p:sp>
        <p:nvSpPr>
          <p:cNvPr id="5" name="Footer Placeholder 4">
            <a:extLst>
              <a:ext uri="{FF2B5EF4-FFF2-40B4-BE49-F238E27FC236}">
                <a16:creationId xmlns:a16="http://schemas.microsoft.com/office/drawing/2014/main" id="{AB0BE184-5C40-4EA0-981E-4CAB74CA0BBF}"/>
              </a:ext>
            </a:extLst>
          </p:cNvPr>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C966DE-253F-48A0-8BF1-3C92C3930877}"/>
              </a:ext>
            </a:extLst>
          </p:cNvPr>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D8B96F94-6A98-4ABE-BA09-09EEFC2F7C96}" type="slidenum">
              <a:rPr lang="en-US" smtClean="0"/>
              <a:t>‹#›</a:t>
            </a:fld>
            <a:endParaRPr lang="en-US"/>
          </a:p>
        </p:txBody>
      </p:sp>
    </p:spTree>
    <p:extLst>
      <p:ext uri="{BB962C8B-B14F-4D97-AF65-F5344CB8AC3E}">
        <p14:creationId xmlns:p14="http://schemas.microsoft.com/office/powerpoint/2010/main" val="2426744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00200" y="1066800"/>
            <a:ext cx="7239000" cy="4893647"/>
          </a:xfrm>
          <a:prstGeom prst="rect">
            <a:avLst/>
          </a:prstGeom>
          <a:noFill/>
        </p:spPr>
        <p:txBody>
          <a:bodyPr wrap="square" lIns="91440" tIns="45720" rIns="91440" bIns="45720" rtlCol="0" anchor="t">
            <a:spAutoFit/>
          </a:bodyPr>
          <a:lstStyle/>
          <a:p>
            <a:pPr algn="ctr"/>
            <a:r>
              <a:rPr lang="en-US" sz="4800" dirty="0">
                <a:latin typeface="Comic Sans MS" panose="030F0702030302020204" pitchFamily="66" charset="0"/>
              </a:rPr>
              <a:t>Welcome to Mrs. Boyd’s Curriculum Night</a:t>
            </a:r>
          </a:p>
          <a:p>
            <a:pPr algn="ctr"/>
            <a:endParaRPr lang="en-US" sz="4800" dirty="0">
              <a:latin typeface="Comic Sans MS" panose="030F0702030302020204" pitchFamily="66" charset="0"/>
            </a:endParaRPr>
          </a:p>
          <a:p>
            <a:pPr>
              <a:defRPr/>
            </a:pPr>
            <a:r>
              <a:rPr lang="en-US" sz="3600" dirty="0">
                <a:latin typeface="Century Gothic" pitchFamily="34" charset="0"/>
              </a:rPr>
              <a:t>2nd Grade</a:t>
            </a:r>
          </a:p>
          <a:p>
            <a:pPr>
              <a:defRPr/>
            </a:pPr>
            <a:r>
              <a:rPr lang="en-US" sz="3600" dirty="0">
                <a:latin typeface="Century Gothic" pitchFamily="34" charset="0"/>
              </a:rPr>
              <a:t>Patterson Elementary</a:t>
            </a:r>
          </a:p>
          <a:p>
            <a:pPr>
              <a:defRPr/>
            </a:pPr>
            <a:r>
              <a:rPr lang="en-US" sz="3600" dirty="0">
                <a:latin typeface="Century Gothic"/>
              </a:rPr>
              <a:t>2022 -2023 </a:t>
            </a:r>
            <a:endParaRPr lang="en-US" sz="3600" dirty="0">
              <a:latin typeface="Century Gothic" pitchFamily="34" charset="0"/>
            </a:endParaRPr>
          </a:p>
          <a:p>
            <a:pPr algn="ctr"/>
            <a:endParaRPr lang="en-US" sz="4800" dirty="0">
              <a:latin typeface="Comic Sans MS" panose="030F0702030302020204" pitchFamily="66" charset="0"/>
            </a:endParaRPr>
          </a:p>
        </p:txBody>
      </p:sp>
    </p:spTree>
    <p:extLst>
      <p:ext uri="{BB962C8B-B14F-4D97-AF65-F5344CB8AC3E}">
        <p14:creationId xmlns:p14="http://schemas.microsoft.com/office/powerpoint/2010/main" val="283542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0" y="609600"/>
            <a:ext cx="6934200" cy="5650778"/>
          </a:xfrm>
          <a:prstGeom prst="rect">
            <a:avLst/>
          </a:prstGeom>
          <a:noFill/>
        </p:spPr>
        <p:txBody>
          <a:bodyPr wrap="square" lIns="91440" tIns="45720" rIns="91440" bIns="45720" rtlCol="0" anchor="t">
            <a:spAutoFit/>
          </a:bodyPr>
          <a:lstStyle/>
          <a:p>
            <a:pPr algn="ctr"/>
            <a:r>
              <a:rPr lang="en-US" sz="5400" dirty="0">
                <a:latin typeface="Comic Sans MS" panose="030F0702030302020204" pitchFamily="66" charset="0"/>
              </a:rPr>
              <a:t>Homework</a:t>
            </a:r>
          </a:p>
          <a:p>
            <a:pPr marL="273050" lvl="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400" dirty="0">
                <a:solidFill>
                  <a:srgbClr val="303030"/>
                </a:solidFill>
                <a:latin typeface="Century Gothic" panose="020B0502020202020204" pitchFamily="34" charset="0"/>
              </a:rPr>
              <a:t>ELA Packets go home on Mondays</a:t>
            </a:r>
          </a:p>
          <a:p>
            <a:pPr marL="27305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400" dirty="0">
                <a:solidFill>
                  <a:srgbClr val="303030"/>
                </a:solidFill>
                <a:latin typeface="Century Gothic" panose="020B0502020202020204" pitchFamily="34" charset="0"/>
              </a:rPr>
              <a:t>ELA due on Friday – Student earns 5 Dojo points. If late or missing loss of 5 Dojo points and Quiet Room to work on homework</a:t>
            </a:r>
          </a:p>
          <a:p>
            <a:pPr marL="273050" lvl="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400" dirty="0">
                <a:solidFill>
                  <a:srgbClr val="303030"/>
                </a:solidFill>
                <a:latin typeface="Century Gothic" panose="020B0502020202020204" pitchFamily="34" charset="0"/>
              </a:rPr>
              <a:t>Math will come home nightly (M-TH)and needs to be returned the following day completed for review in class</a:t>
            </a:r>
          </a:p>
          <a:p>
            <a:pPr marL="273050" lvl="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400" dirty="0">
                <a:solidFill>
                  <a:srgbClr val="303030"/>
                </a:solidFill>
                <a:latin typeface="Century Gothic" panose="020B0502020202020204" pitchFamily="34" charset="0"/>
              </a:rPr>
              <a:t>Math that is returned completed the next day will earn 1 Dojo point. Math not returned will lose 1 Dojo point.</a:t>
            </a:r>
          </a:p>
          <a:p>
            <a:pPr marL="273050" lvl="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400" dirty="0">
                <a:solidFill>
                  <a:srgbClr val="303030"/>
                </a:solidFill>
                <a:latin typeface="Century Gothic" panose="020B0502020202020204" pitchFamily="34" charset="0"/>
              </a:rPr>
              <a:t>Fluency Passage nightly</a:t>
            </a:r>
          </a:p>
          <a:p>
            <a:pPr marL="27305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400" b="1" u="sng" dirty="0">
                <a:solidFill>
                  <a:srgbClr val="FF0000"/>
                </a:solidFill>
                <a:highlight>
                  <a:srgbClr val="FFFF00"/>
                </a:highlight>
                <a:latin typeface="Century Gothic"/>
              </a:rPr>
              <a:t>Read for 20 minutes nightly and record </a:t>
            </a:r>
            <a:endParaRPr lang="en-US" altLang="en-US" sz="2400" b="1" u="sng" dirty="0">
              <a:solidFill>
                <a:srgbClr val="FF0000"/>
              </a:solidFill>
              <a:highlight>
                <a:srgbClr val="FFFF00"/>
              </a:highlight>
              <a:latin typeface="Century Gothic" panose="020B0502020202020204" pitchFamily="34" charset="0"/>
            </a:endParaRPr>
          </a:p>
          <a:p>
            <a:pPr marL="27305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400" b="1" u="sng" dirty="0">
                <a:solidFill>
                  <a:srgbClr val="FF0000"/>
                </a:solidFill>
                <a:highlight>
                  <a:srgbClr val="FFFF00"/>
                </a:highlight>
                <a:latin typeface="Century Gothic"/>
              </a:rPr>
              <a:t>Practice Math Facts – 5 minutes and record </a:t>
            </a:r>
            <a:endParaRPr lang="en-US" altLang="en-US" sz="2400" b="1" u="sng" dirty="0">
              <a:solidFill>
                <a:srgbClr val="FF0000"/>
              </a:solidFill>
              <a:highlight>
                <a:srgbClr val="FFFF00"/>
              </a:highlight>
              <a:latin typeface="Century Gothic" panose="020B0502020202020204" pitchFamily="34" charset="0"/>
            </a:endParaRPr>
          </a:p>
          <a:p>
            <a:pPr lvl="0" defTabSz="914400" fontAlgn="base">
              <a:lnSpc>
                <a:spcPct val="80000"/>
              </a:lnSpc>
              <a:spcBef>
                <a:spcPct val="20000"/>
              </a:spcBef>
              <a:spcAft>
                <a:spcPct val="0"/>
              </a:spcAft>
              <a:buClr>
                <a:srgbClr val="AD0101"/>
              </a:buClr>
            </a:pPr>
            <a:endParaRPr lang="en-US" altLang="en-US" sz="2400" b="1" dirty="0">
              <a:solidFill>
                <a:srgbClr val="303030"/>
              </a:solidFill>
              <a:latin typeface="Century Gothic" panose="020B0502020202020204" pitchFamily="34" charset="0"/>
            </a:endParaRPr>
          </a:p>
        </p:txBody>
      </p:sp>
    </p:spTree>
    <p:extLst>
      <p:ext uri="{BB962C8B-B14F-4D97-AF65-F5344CB8AC3E}">
        <p14:creationId xmlns:p14="http://schemas.microsoft.com/office/powerpoint/2010/main" val="185187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38200" y="2286000"/>
            <a:ext cx="8610600" cy="5016758"/>
          </a:xfrm>
          <a:prstGeom prst="rect">
            <a:avLst/>
          </a:prstGeom>
          <a:noFill/>
        </p:spPr>
        <p:txBody>
          <a:bodyPr wrap="square" rtlCol="0">
            <a:spAutoFit/>
          </a:bodyPr>
          <a:lstStyle/>
          <a:p>
            <a:pPr algn="ctr"/>
            <a:r>
              <a:rPr lang="en-US" sz="4800" dirty="0">
                <a:latin typeface="Comic Sans MS" panose="030F0702030302020204" pitchFamily="66" charset="0"/>
              </a:rPr>
              <a:t>Grades and Report Cards</a:t>
            </a:r>
          </a:p>
          <a:p>
            <a:r>
              <a:rPr lang="en-US" altLang="en-US" sz="2800" dirty="0">
                <a:latin typeface="Century Gothic" panose="020B0502020202020204" pitchFamily="34" charset="0"/>
              </a:rPr>
              <a:t>Percentage Grades</a:t>
            </a:r>
          </a:p>
          <a:p>
            <a:r>
              <a:rPr lang="en-US" altLang="en-US" sz="2800" dirty="0">
                <a:latin typeface="Century Gothic" panose="020B0502020202020204" pitchFamily="34" charset="0"/>
              </a:rPr>
              <a:t>Progress reports will be available on Infinite Campus halfway through the quarter</a:t>
            </a:r>
          </a:p>
          <a:p>
            <a:r>
              <a:rPr lang="en-US" altLang="en-US" sz="2800" dirty="0">
                <a:latin typeface="Century Gothic" panose="020B0502020202020204" pitchFamily="34" charset="0"/>
              </a:rPr>
              <a:t>Report cards can be accessed on Infinite Campus</a:t>
            </a:r>
          </a:p>
          <a:p>
            <a:r>
              <a:rPr lang="en-US" altLang="en-US" sz="2800" dirty="0">
                <a:latin typeface="Century Gothic" panose="020B0502020202020204" pitchFamily="34" charset="0"/>
              </a:rPr>
              <a:t>Parent teacher conferences are in August and February.  A Sign-Up Genius will go prior to sign up for a time.  </a:t>
            </a:r>
          </a:p>
          <a:p>
            <a:pPr algn="ctr"/>
            <a:endParaRPr lang="en-US" sz="4800" dirty="0">
              <a:latin typeface="Comic Sans MS" panose="030F0702030302020204" pitchFamily="66" charset="0"/>
            </a:endParaRPr>
          </a:p>
        </p:txBody>
      </p:sp>
    </p:spTree>
    <p:extLst>
      <p:ext uri="{BB962C8B-B14F-4D97-AF65-F5344CB8AC3E}">
        <p14:creationId xmlns:p14="http://schemas.microsoft.com/office/powerpoint/2010/main" val="137112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0" y="609600"/>
            <a:ext cx="6934200" cy="6081665"/>
          </a:xfrm>
          <a:prstGeom prst="rect">
            <a:avLst/>
          </a:prstGeom>
          <a:noFill/>
        </p:spPr>
        <p:txBody>
          <a:bodyPr wrap="square" lIns="91440" tIns="45720" rIns="91440" bIns="45720" rtlCol="0" anchor="t">
            <a:spAutoFit/>
          </a:bodyPr>
          <a:lstStyle/>
          <a:p>
            <a:pPr algn="ctr"/>
            <a:r>
              <a:rPr lang="en-US" sz="5400" dirty="0">
                <a:latin typeface="Comic Sans MS" panose="030F0702030302020204" pitchFamily="66" charset="0"/>
              </a:rPr>
              <a:t>Absences</a:t>
            </a:r>
          </a:p>
          <a:p>
            <a:pPr marL="273050" lvl="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400" dirty="0">
                <a:solidFill>
                  <a:srgbClr val="303030"/>
                </a:solidFill>
                <a:highlight>
                  <a:srgbClr val="FFFF00"/>
                </a:highlight>
                <a:latin typeface="Century Gothic" panose="020B0502020202020204" pitchFamily="34" charset="0"/>
              </a:rPr>
              <a:t>All missed work will be sent home when the child returns.</a:t>
            </a:r>
          </a:p>
          <a:p>
            <a:pPr marL="273050" lvl="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400" dirty="0">
                <a:solidFill>
                  <a:srgbClr val="303030"/>
                </a:solidFill>
                <a:latin typeface="Century Gothic" panose="020B0502020202020204" pitchFamily="34" charset="0"/>
              </a:rPr>
              <a:t>The student has the same number of days they were absent to make up the work.</a:t>
            </a:r>
          </a:p>
          <a:p>
            <a:pPr marL="27305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400" b="1" u="sng" dirty="0">
                <a:solidFill>
                  <a:srgbClr val="FF0000"/>
                </a:solidFill>
                <a:latin typeface="Century Gothic"/>
              </a:rPr>
              <a:t>I do not send work home prior to absences (vacations / out of town ).</a:t>
            </a:r>
          </a:p>
          <a:p>
            <a:pPr marL="273050" lvl="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400" dirty="0">
                <a:solidFill>
                  <a:srgbClr val="303030"/>
                </a:solidFill>
                <a:latin typeface="Century Gothic" panose="020B0502020202020204" pitchFamily="34" charset="0"/>
              </a:rPr>
              <a:t>Missed math tests will be made up upon return.</a:t>
            </a:r>
          </a:p>
          <a:p>
            <a:pPr marL="273050" lvl="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400" dirty="0">
                <a:solidFill>
                  <a:srgbClr val="303030"/>
                </a:solidFill>
                <a:latin typeface="Century Gothic" panose="020B0502020202020204" pitchFamily="34" charset="0"/>
              </a:rPr>
              <a:t>Missed ELA tests are not made up but do not count against their grade.</a:t>
            </a:r>
          </a:p>
          <a:p>
            <a:pPr marL="273050" lvl="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400" dirty="0">
                <a:solidFill>
                  <a:srgbClr val="303030"/>
                </a:solidFill>
                <a:latin typeface="Century Gothic"/>
              </a:rPr>
              <a:t>Please call in absences to the front office for the absence to be excused.</a:t>
            </a:r>
          </a:p>
          <a:p>
            <a:pPr marL="273050" lvl="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400" b="1" u="sng" dirty="0">
                <a:solidFill>
                  <a:srgbClr val="FF0000"/>
                </a:solidFill>
                <a:highlight>
                  <a:srgbClr val="FFFF00"/>
                </a:highlight>
                <a:latin typeface="Century Gothic"/>
              </a:rPr>
              <a:t>Attendance is important in second grade.</a:t>
            </a:r>
          </a:p>
          <a:p>
            <a:pPr lvl="0" defTabSz="914400" fontAlgn="base">
              <a:lnSpc>
                <a:spcPct val="80000"/>
              </a:lnSpc>
              <a:spcBef>
                <a:spcPct val="20000"/>
              </a:spcBef>
              <a:spcAft>
                <a:spcPct val="0"/>
              </a:spcAft>
              <a:buClr>
                <a:srgbClr val="AD0101"/>
              </a:buClr>
            </a:pPr>
            <a:endParaRPr lang="en-US" altLang="en-US" sz="2400" dirty="0">
              <a:solidFill>
                <a:srgbClr val="303030"/>
              </a:solidFill>
              <a:latin typeface="Century Gothic" panose="020B0502020202020204" pitchFamily="34" charset="0"/>
            </a:endParaRPr>
          </a:p>
          <a:p>
            <a:pPr marL="273050" lvl="0" indent="-273050" defTabSz="914400" fontAlgn="base">
              <a:lnSpc>
                <a:spcPct val="80000"/>
              </a:lnSpc>
              <a:spcBef>
                <a:spcPct val="20000"/>
              </a:spcBef>
              <a:spcAft>
                <a:spcPct val="0"/>
              </a:spcAft>
              <a:buClr>
                <a:srgbClr val="AD0101"/>
              </a:buClr>
              <a:buFont typeface="Arial" panose="020B0604020202020204" pitchFamily="34" charset="0"/>
              <a:buChar char="•"/>
            </a:pPr>
            <a:endParaRPr lang="en-US" altLang="en-US" sz="2800" dirty="0">
              <a:solidFill>
                <a:srgbClr val="303030"/>
              </a:solidFill>
              <a:latin typeface="Century Gothic" panose="020B0502020202020204" pitchFamily="34" charset="0"/>
            </a:endParaRPr>
          </a:p>
        </p:txBody>
      </p:sp>
    </p:spTree>
    <p:extLst>
      <p:ext uri="{BB962C8B-B14F-4D97-AF65-F5344CB8AC3E}">
        <p14:creationId xmlns:p14="http://schemas.microsoft.com/office/powerpoint/2010/main" val="1129475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14400" y="2286000"/>
            <a:ext cx="7909034" cy="4321183"/>
          </a:xfrm>
          <a:prstGeom prst="rect">
            <a:avLst/>
          </a:prstGeom>
          <a:noFill/>
        </p:spPr>
        <p:txBody>
          <a:bodyPr wrap="square" rtlCol="0">
            <a:spAutoFit/>
          </a:bodyPr>
          <a:lstStyle/>
          <a:p>
            <a:pPr algn="ctr"/>
            <a:r>
              <a:rPr lang="en-US" sz="4800" dirty="0">
                <a:latin typeface="Comic Sans MS" panose="030F0702030302020204" pitchFamily="66" charset="0"/>
              </a:rPr>
              <a:t>How Can I help Patterson?</a:t>
            </a:r>
          </a:p>
          <a:p>
            <a:pPr>
              <a:lnSpc>
                <a:spcPct val="90000"/>
              </a:lnSpc>
              <a:buFont typeface="Arial" charset="0"/>
              <a:buChar char="•"/>
              <a:defRPr/>
            </a:pPr>
            <a:r>
              <a:rPr lang="en-US" altLang="en-US" sz="3600" dirty="0">
                <a:latin typeface="Century Gothic" pitchFamily="34" charset="0"/>
              </a:rPr>
              <a:t>Fieldtrip fess – </a:t>
            </a:r>
            <a:r>
              <a:rPr lang="en-US" altLang="en-US" sz="3600" dirty="0">
                <a:solidFill>
                  <a:srgbClr val="FF0000"/>
                </a:solidFill>
                <a:latin typeface="Century Gothic" pitchFamily="34" charset="0"/>
              </a:rPr>
              <a:t>Fees paid through Infinite Campus</a:t>
            </a:r>
          </a:p>
          <a:p>
            <a:pPr>
              <a:lnSpc>
                <a:spcPct val="90000"/>
              </a:lnSpc>
              <a:buFont typeface="Arial" charset="0"/>
              <a:buChar char="•"/>
              <a:defRPr/>
            </a:pPr>
            <a:r>
              <a:rPr lang="en-US" altLang="en-US" sz="3600" dirty="0">
                <a:latin typeface="Century Gothic" pitchFamily="34" charset="0"/>
              </a:rPr>
              <a:t>Box Tops</a:t>
            </a:r>
          </a:p>
          <a:p>
            <a:pPr>
              <a:lnSpc>
                <a:spcPct val="90000"/>
              </a:lnSpc>
              <a:buFont typeface="Arial" charset="0"/>
              <a:buChar char="•"/>
              <a:defRPr/>
            </a:pPr>
            <a:r>
              <a:rPr lang="en-US" altLang="en-US" sz="3600" dirty="0">
                <a:latin typeface="Century Gothic" pitchFamily="34" charset="0"/>
              </a:rPr>
              <a:t>Tax Credit –Please consider donating to your child’s classroom.	</a:t>
            </a:r>
          </a:p>
          <a:p>
            <a:pPr lvl="1">
              <a:lnSpc>
                <a:spcPct val="90000"/>
              </a:lnSpc>
              <a:buFont typeface="Arial" charset="0"/>
              <a:buChar char="•"/>
              <a:defRPr/>
            </a:pPr>
            <a:r>
              <a:rPr lang="en-US" altLang="en-US" sz="3600" dirty="0">
                <a:latin typeface="Century Gothic" pitchFamily="34" charset="0"/>
              </a:rPr>
              <a:t>$400 married        -$200 single</a:t>
            </a:r>
          </a:p>
        </p:txBody>
      </p:sp>
    </p:spTree>
    <p:extLst>
      <p:ext uri="{BB962C8B-B14F-4D97-AF65-F5344CB8AC3E}">
        <p14:creationId xmlns:p14="http://schemas.microsoft.com/office/powerpoint/2010/main" val="760446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084" y="1787520"/>
            <a:ext cx="9034461" cy="1218795"/>
          </a:xfrm>
          <a:prstGeom prst="rect">
            <a:avLst/>
          </a:prstGeom>
          <a:noFill/>
        </p:spPr>
        <p:txBody>
          <a:bodyPr wrap="none" lIns="75438" tIns="37719" rIns="75438" bIns="37719">
            <a:spAutoFit/>
            <a:scene3d>
              <a:camera prst="orthographicFront"/>
              <a:lightRig rig="soft" dir="t">
                <a:rot lat="0" lon="0" rev="15600000"/>
              </a:lightRig>
            </a:scene3d>
            <a:sp3d extrusionH="57150" prstMaterial="softEdge">
              <a:bevelT w="25400" h="38100"/>
            </a:sp3d>
          </a:bodyPr>
          <a:lstStyle/>
          <a:p>
            <a:pPr algn="ctr"/>
            <a:r>
              <a:rPr lang="en-US" sz="4455" b="1" dirty="0">
                <a:ln>
                  <a:solidFill>
                    <a:srgbClr val="0070C0"/>
                  </a:solidFill>
                </a:ln>
                <a:solidFill>
                  <a:schemeClr val="accent4"/>
                </a:solidFill>
              </a:rPr>
              <a:t>YOUR TAX CREDIT DOLLARS AT WORK</a:t>
            </a:r>
          </a:p>
          <a:p>
            <a:pPr algn="ctr"/>
            <a:r>
              <a:rPr lang="en-US" sz="2970" b="1" dirty="0">
                <a:ln>
                  <a:solidFill>
                    <a:srgbClr val="0070C0"/>
                  </a:solidFill>
                </a:ln>
                <a:solidFill>
                  <a:schemeClr val="accent4"/>
                </a:solidFill>
              </a:rPr>
              <a:t>WHERE DO THE DONATIONS GO?</a:t>
            </a:r>
          </a:p>
        </p:txBody>
      </p:sp>
      <p:sp>
        <p:nvSpPr>
          <p:cNvPr id="3" name="TextBox 2"/>
          <p:cNvSpPr txBox="1"/>
          <p:nvPr/>
        </p:nvSpPr>
        <p:spPr>
          <a:xfrm>
            <a:off x="554425" y="1057275"/>
            <a:ext cx="9188894" cy="1158779"/>
          </a:xfrm>
          <a:prstGeom prst="rect">
            <a:avLst/>
          </a:prstGeom>
          <a:noFill/>
        </p:spPr>
        <p:txBody>
          <a:bodyPr wrap="square" rtlCol="0">
            <a:spAutoFit/>
          </a:bodyPr>
          <a:lstStyle/>
          <a:p>
            <a:r>
              <a:rPr lang="en-US" sz="1320" dirty="0"/>
              <a:t>Arizona law ARS 43-1089.01 enables taxpayers a tax credit contribution of up to $400.00 per calendar year if filing status is Married, filing Joint Return; $200.00 per calendar year if filing status is Single or Head of Household; and, $200.00 per calendar year if filing status is Married filing separate return — for contributions that fund extracurricular activities in public schools. A tax credit is a full refund, not a deduction.</a:t>
            </a:r>
            <a:br>
              <a:rPr lang="en-US" sz="1650" dirty="0"/>
            </a:br>
            <a:endParaRPr lang="en-US" sz="1650" dirty="0"/>
          </a:p>
        </p:txBody>
      </p:sp>
      <p:sp>
        <p:nvSpPr>
          <p:cNvPr id="5" name="TextBox 4"/>
          <p:cNvSpPr txBox="1"/>
          <p:nvPr/>
        </p:nvSpPr>
        <p:spPr>
          <a:xfrm>
            <a:off x="305359" y="2824536"/>
            <a:ext cx="9265909" cy="4408899"/>
          </a:xfrm>
          <a:prstGeom prst="rect">
            <a:avLst/>
          </a:prstGeom>
          <a:noFill/>
        </p:spPr>
        <p:txBody>
          <a:bodyPr wrap="square" rtlCol="0">
            <a:spAutoFit/>
          </a:bodyPr>
          <a:lstStyle/>
          <a:p>
            <a:pPr algn="ctr"/>
            <a:r>
              <a:rPr lang="en-US" sz="1980" dirty="0">
                <a:solidFill>
                  <a:srgbClr val="0070C0"/>
                </a:solidFill>
              </a:rPr>
              <a:t>Tax Credit Donations go directly to Patterson and</a:t>
            </a:r>
          </a:p>
          <a:p>
            <a:pPr algn="ctr"/>
            <a:r>
              <a:rPr lang="en-US" sz="1980" dirty="0">
                <a:solidFill>
                  <a:srgbClr val="0070C0"/>
                </a:solidFill>
              </a:rPr>
              <a:t> provide our students with many great opportunities for enrichment </a:t>
            </a:r>
          </a:p>
          <a:p>
            <a:endParaRPr lang="en-US" sz="1650" dirty="0"/>
          </a:p>
          <a:p>
            <a:r>
              <a:rPr lang="en-US" sz="1650" dirty="0"/>
              <a:t>These are just a few ways your donations make a difference in your child’s education:  </a:t>
            </a:r>
          </a:p>
          <a:p>
            <a:pPr marL="235744" indent="-235744">
              <a:buFont typeface="Arial" panose="020B0604020202020204" pitchFamily="34" charset="0"/>
              <a:buChar char="•"/>
            </a:pPr>
            <a:r>
              <a:rPr lang="en-US" sz="1650" u="sng" dirty="0">
                <a:solidFill>
                  <a:srgbClr val="7030A0"/>
                </a:solidFill>
              </a:rPr>
              <a:t>Fieldtrips For Every Grade</a:t>
            </a:r>
            <a:r>
              <a:rPr lang="en-US" sz="1650" u="sng">
                <a:solidFill>
                  <a:srgbClr val="7030A0"/>
                </a:solidFill>
              </a:rPr>
              <a:t>:</a:t>
            </a:r>
            <a:r>
              <a:rPr lang="en-US" sz="1650"/>
              <a:t>  </a:t>
            </a:r>
            <a:r>
              <a:rPr lang="en-US" sz="1650" dirty="0"/>
              <a:t>Science and History Museums, Phoenix Zoo, Grand Canyon, Sonora Desert Museum, 6</a:t>
            </a:r>
            <a:r>
              <a:rPr lang="en-US" sz="1650" baseline="30000" dirty="0"/>
              <a:t>th</a:t>
            </a:r>
            <a:r>
              <a:rPr lang="en-US" sz="1650" dirty="0"/>
              <a:t> grade Science Camp and many others.  Each fieldtrip is based on state learning standards that coincide with current classroom lessons.</a:t>
            </a:r>
          </a:p>
          <a:p>
            <a:pPr marL="235744" indent="-235744">
              <a:buFont typeface="Arial" panose="020B0604020202020204" pitchFamily="34" charset="0"/>
              <a:buChar char="•"/>
            </a:pPr>
            <a:r>
              <a:rPr lang="en-US" sz="1650" u="sng" dirty="0">
                <a:solidFill>
                  <a:srgbClr val="7030A0"/>
                </a:solidFill>
              </a:rPr>
              <a:t>Assemblies :</a:t>
            </a:r>
            <a:r>
              <a:rPr lang="en-US" sz="1650" dirty="0"/>
              <a:t> The Be Kind Crew Assemblies</a:t>
            </a:r>
          </a:p>
          <a:p>
            <a:pPr marL="235744" indent="-235744">
              <a:buFont typeface="Arial" panose="020B0604020202020204" pitchFamily="34" charset="0"/>
              <a:buChar char="•"/>
            </a:pPr>
            <a:r>
              <a:rPr lang="en-US" sz="1650" u="sng" dirty="0">
                <a:solidFill>
                  <a:srgbClr val="7030A0"/>
                </a:solidFill>
              </a:rPr>
              <a:t>Character Education:</a:t>
            </a:r>
            <a:r>
              <a:rPr lang="en-US" sz="1650" dirty="0">
                <a:solidFill>
                  <a:srgbClr val="7030A0"/>
                </a:solidFill>
              </a:rPr>
              <a:t> </a:t>
            </a:r>
            <a:r>
              <a:rPr lang="en-US" sz="1650" dirty="0"/>
              <a:t>Certificates, student prizes and parties</a:t>
            </a:r>
            <a:endParaRPr lang="en-US" sz="1650" u="sng" dirty="0">
              <a:solidFill>
                <a:srgbClr val="7030A0"/>
              </a:solidFill>
            </a:endParaRPr>
          </a:p>
          <a:p>
            <a:pPr marL="235744" indent="-235744">
              <a:buFont typeface="Arial" panose="020B0604020202020204" pitchFamily="34" charset="0"/>
              <a:buChar char="•"/>
            </a:pPr>
            <a:r>
              <a:rPr lang="en-US" sz="1650" u="sng" dirty="0">
                <a:solidFill>
                  <a:srgbClr val="7030A0"/>
                </a:solidFill>
              </a:rPr>
              <a:t>Clubs:</a:t>
            </a:r>
            <a:r>
              <a:rPr lang="en-US" sz="1650" dirty="0"/>
              <a:t> Chorus, Running Club, Spirit Line, Kindness Club, Coding Club, Battle of the Books, Spelling Bee and more!</a:t>
            </a:r>
          </a:p>
          <a:p>
            <a:pPr algn="ctr"/>
            <a:r>
              <a:rPr lang="en-US" sz="1650" dirty="0"/>
              <a:t>Thank you for helping to make Patterson an AMAZING place to learn and grow.</a:t>
            </a:r>
          </a:p>
          <a:p>
            <a:pPr algn="ctr"/>
            <a:r>
              <a:rPr lang="en-US" sz="1650" b="1" dirty="0">
                <a:solidFill>
                  <a:srgbClr val="FF0066"/>
                </a:solidFill>
              </a:rPr>
              <a:t>Donations can be made through the CUSD website or your Infinite Campus “InTouch Fee Payment” link</a:t>
            </a:r>
          </a:p>
          <a:p>
            <a:pPr algn="ctr"/>
            <a:endParaRPr lang="en-US" sz="1320" dirty="0"/>
          </a:p>
          <a:p>
            <a:pPr algn="ctr"/>
            <a:r>
              <a:rPr lang="en-US" sz="1320" b="1" dirty="0"/>
              <a:t>Please feel free to call the office if you have questions: 480-224-3600</a:t>
            </a:r>
          </a:p>
          <a:p>
            <a:pPr marL="235744" indent="-235744">
              <a:buFont typeface="Arial" panose="020B0604020202020204" pitchFamily="34" charset="0"/>
              <a:buChar char="•"/>
            </a:pPr>
            <a:endParaRPr lang="en-US" sz="1650" dirty="0"/>
          </a:p>
          <a:p>
            <a:endParaRPr lang="en-US" sz="1650" dirty="0"/>
          </a:p>
        </p:txBody>
      </p:sp>
    </p:spTree>
    <p:extLst>
      <p:ext uri="{BB962C8B-B14F-4D97-AF65-F5344CB8AC3E}">
        <p14:creationId xmlns:p14="http://schemas.microsoft.com/office/powerpoint/2010/main" val="1561921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2">
            <a:extLst>
              <a:ext uri="{FF2B5EF4-FFF2-40B4-BE49-F238E27FC236}">
                <a16:creationId xmlns:a16="http://schemas.microsoft.com/office/drawing/2014/main" id="{E549CD17-C09D-4E7C-8D3C-BFBF88F34E16}"/>
              </a:ext>
            </a:extLst>
          </p:cNvPr>
          <p:cNvSpPr>
            <a:spLocks noChangeArrowheads="1" noChangeShapeType="1" noTextEdit="1"/>
          </p:cNvSpPr>
          <p:nvPr/>
        </p:nvSpPr>
        <p:spPr bwMode="auto">
          <a:xfrm>
            <a:off x="1940327" y="1176723"/>
            <a:ext cx="6014954" cy="399801"/>
          </a:xfrm>
          <a:prstGeom prst="rect">
            <a:avLst/>
          </a:prstGeom>
        </p:spPr>
        <p:txBody>
          <a:bodyPr wrap="none" fromWordArt="1">
            <a:prstTxWarp prst="textPlain">
              <a:avLst>
                <a:gd name="adj" fmla="val 50000"/>
              </a:avLst>
            </a:prstTxWarp>
          </a:bodyPr>
          <a:lstStyle/>
          <a:p>
            <a:pPr algn="ctr" defTabSz="754380"/>
            <a:r>
              <a:rPr lang="en-US" sz="2970" b="1" kern="10" dirty="0">
                <a:ln w="15875" algn="ctr">
                  <a:solidFill>
                    <a:srgbClr val="1F497D"/>
                  </a:solidFill>
                  <a:round/>
                  <a:headEnd/>
                  <a:tailEnd/>
                </a:ln>
                <a:solidFill>
                  <a:srgbClr val="FFC000"/>
                </a:solidFill>
                <a:effectLst>
                  <a:outerShdw dist="29783" dir="1514402" algn="ctr" rotWithShape="0">
                    <a:srgbClr val="D8D8D8">
                      <a:alpha val="74998"/>
                    </a:srgbClr>
                  </a:outerShdw>
                </a:effectLst>
                <a:latin typeface="Arial Black" panose="020B0A04020102020204" pitchFamily="34" charset="0"/>
              </a:rPr>
              <a:t>PATTERSON ELEMENTARY SCHOOL</a:t>
            </a:r>
          </a:p>
        </p:txBody>
      </p:sp>
      <p:sp>
        <p:nvSpPr>
          <p:cNvPr id="6" name="WordArt 3">
            <a:extLst>
              <a:ext uri="{FF2B5EF4-FFF2-40B4-BE49-F238E27FC236}">
                <a16:creationId xmlns:a16="http://schemas.microsoft.com/office/drawing/2014/main" id="{C1A8BDA9-073C-4D39-AACA-5D768D611869}"/>
              </a:ext>
            </a:extLst>
          </p:cNvPr>
          <p:cNvSpPr>
            <a:spLocks noChangeArrowheads="1" noChangeShapeType="1" noTextEdit="1"/>
          </p:cNvSpPr>
          <p:nvPr/>
        </p:nvSpPr>
        <p:spPr bwMode="auto">
          <a:xfrm>
            <a:off x="2837923" y="1803216"/>
            <a:ext cx="4235614" cy="576671"/>
          </a:xfrm>
          <a:prstGeom prst="rect">
            <a:avLst/>
          </a:prstGeom>
        </p:spPr>
        <p:txBody>
          <a:bodyPr wrap="none" fromWordArt="1">
            <a:prstTxWarp prst="textPlain">
              <a:avLst>
                <a:gd name="adj" fmla="val 50000"/>
              </a:avLst>
            </a:prstTxWarp>
          </a:bodyPr>
          <a:lstStyle/>
          <a:p>
            <a:pPr algn="ctr" defTabSz="754380"/>
            <a:r>
              <a:rPr lang="en-US" sz="2970" b="1" kern="10" dirty="0">
                <a:ln w="635" algn="ctr">
                  <a:solidFill>
                    <a:srgbClr val="FFC000"/>
                  </a:solidFill>
                  <a:round/>
                  <a:headEnd/>
                  <a:tailEnd/>
                </a:ln>
                <a:solidFill>
                  <a:srgbClr val="085296"/>
                </a:solidFill>
                <a:effectLst>
                  <a:outerShdw dist="40161" dir="4293903" algn="ctr" rotWithShape="0">
                    <a:srgbClr val="8064A2">
                      <a:alpha val="50000"/>
                    </a:srgbClr>
                  </a:outerShdw>
                </a:effectLst>
                <a:latin typeface="Arial Black" panose="020B0A04020102020204" pitchFamily="34" charset="0"/>
              </a:rPr>
              <a:t>PAY IT FORWARD</a:t>
            </a:r>
          </a:p>
        </p:txBody>
      </p:sp>
      <p:sp>
        <p:nvSpPr>
          <p:cNvPr id="7" name="Text Box 4">
            <a:extLst>
              <a:ext uri="{FF2B5EF4-FFF2-40B4-BE49-F238E27FC236}">
                <a16:creationId xmlns:a16="http://schemas.microsoft.com/office/drawing/2014/main" id="{A16BED2C-37B6-470B-95FE-2DC5F16131A3}"/>
              </a:ext>
            </a:extLst>
          </p:cNvPr>
          <p:cNvSpPr txBox="1">
            <a:spLocks noChangeArrowheads="1"/>
          </p:cNvSpPr>
          <p:nvPr/>
        </p:nvSpPr>
        <p:spPr bwMode="auto">
          <a:xfrm>
            <a:off x="385354" y="2606578"/>
            <a:ext cx="9287692" cy="9307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0175" tIns="30175" rIns="30175" bIns="30175" numCol="1" anchor="t" anchorCtr="0" compatLnSpc="1">
            <a:prstTxWarp prst="textNoShape">
              <a:avLst/>
            </a:prstTxWarp>
          </a:bodyPr>
          <a:lstStyle/>
          <a:p>
            <a:pPr defTabSz="754380" eaLnBrk="0" fontAlgn="base" hangingPunct="0">
              <a:spcBef>
                <a:spcPct val="0"/>
              </a:spcBef>
              <a:spcAft>
                <a:spcPct val="0"/>
              </a:spcAft>
            </a:pPr>
            <a:r>
              <a:rPr lang="en-US" altLang="en-US" sz="1485" b="1" dirty="0">
                <a:solidFill>
                  <a:srgbClr val="000000"/>
                </a:solidFill>
                <a:latin typeface="Comic Sans MS" panose="030F0702030302020204" pitchFamily="66" charset="0"/>
              </a:rPr>
              <a:t>At Patterson we are so proud of our </a:t>
            </a:r>
            <a:r>
              <a:rPr lang="en-US" altLang="en-US" sz="1485" b="1" u="sng" dirty="0">
                <a:solidFill>
                  <a:srgbClr val="000000"/>
                </a:solidFill>
                <a:latin typeface="Comic Sans MS" panose="030F0702030302020204" pitchFamily="66" charset="0"/>
              </a:rPr>
              <a:t>Pay It Forward </a:t>
            </a:r>
            <a:r>
              <a:rPr lang="en-US" altLang="en-US" sz="1485" b="1" dirty="0">
                <a:solidFill>
                  <a:srgbClr val="000000"/>
                </a:solidFill>
                <a:latin typeface="Comic Sans MS" panose="030F0702030302020204" pitchFamily="66" charset="0"/>
              </a:rPr>
              <a:t>campaign!  Our students and staff work together by grade level throughout the year on a community service project that they choose.</a:t>
            </a:r>
          </a:p>
          <a:p>
            <a:pPr defTabSz="754380" eaLnBrk="0" fontAlgn="base" hangingPunct="0">
              <a:spcBef>
                <a:spcPct val="0"/>
              </a:spcBef>
              <a:spcAft>
                <a:spcPct val="0"/>
              </a:spcAft>
            </a:pPr>
            <a:r>
              <a:rPr lang="en-US" altLang="en-US" sz="1485" b="1" dirty="0">
                <a:solidFill>
                  <a:srgbClr val="000000"/>
                </a:solidFill>
                <a:latin typeface="Comic Sans MS" panose="030F0702030302020204" pitchFamily="66" charset="0"/>
              </a:rPr>
              <a:t>Students not only learn the value of helping others, they also experience the tremendous benefit of positive teamwork. Our staff models these values through their own Pay It Forward projects as well! </a:t>
            </a:r>
          </a:p>
          <a:p>
            <a:pPr defTabSz="754380" eaLnBrk="0" fontAlgn="base" hangingPunct="0">
              <a:spcBef>
                <a:spcPct val="0"/>
              </a:spcBef>
              <a:spcAft>
                <a:spcPct val="0"/>
              </a:spcAft>
            </a:pPr>
            <a:endParaRPr lang="en-US" altLang="en-US" sz="1485" dirty="0">
              <a:solidFill>
                <a:prstClr val="black"/>
              </a:solidFill>
              <a:latin typeface="Arial" panose="020B0604020202020204" pitchFamily="34" charset="0"/>
            </a:endParaRPr>
          </a:p>
        </p:txBody>
      </p:sp>
      <p:sp>
        <p:nvSpPr>
          <p:cNvPr id="8" name="Text Box 5">
            <a:extLst>
              <a:ext uri="{FF2B5EF4-FFF2-40B4-BE49-F238E27FC236}">
                <a16:creationId xmlns:a16="http://schemas.microsoft.com/office/drawing/2014/main" id="{388946FA-184F-4E5C-B139-656DD13D196E}"/>
              </a:ext>
            </a:extLst>
          </p:cNvPr>
          <p:cNvSpPr txBox="1">
            <a:spLocks noChangeArrowheads="1"/>
          </p:cNvSpPr>
          <p:nvPr/>
        </p:nvSpPr>
        <p:spPr bwMode="auto">
          <a:xfrm>
            <a:off x="1113569" y="3971074"/>
            <a:ext cx="8288383" cy="25460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0175" tIns="30175" rIns="30175" bIns="30175" numCol="1" anchor="t" anchorCtr="0" compatLnSpc="1">
            <a:prstTxWarp prst="textNoShape">
              <a:avLst/>
            </a:prstTxWarp>
          </a:bodyPr>
          <a:lstStyle/>
          <a:p>
            <a:pPr defTabSz="754380" eaLnBrk="0" fontAlgn="base" hangingPunct="0">
              <a:spcBef>
                <a:spcPct val="0"/>
              </a:spcBef>
              <a:spcAft>
                <a:spcPct val="0"/>
              </a:spcAft>
            </a:pPr>
            <a:r>
              <a:rPr lang="en-US" altLang="en-US" sz="1320" b="1" dirty="0">
                <a:solidFill>
                  <a:srgbClr val="000000"/>
                </a:solidFill>
                <a:latin typeface="Comic Sans MS" panose="030F0702030302020204" pitchFamily="66" charset="0"/>
              </a:rPr>
              <a:t>Service projects in past years include:</a:t>
            </a:r>
            <a:endParaRPr lang="en-US" altLang="en-US" sz="1320" u="sng" dirty="0">
              <a:solidFill>
                <a:srgbClr val="000000"/>
              </a:solidFill>
              <a:latin typeface="Comic Sans MS" panose="030F0702030302020204" pitchFamily="66" charset="0"/>
            </a:endParaRPr>
          </a:p>
          <a:p>
            <a:pPr defTabSz="754380" eaLnBrk="0" fontAlgn="base" hangingPunct="0">
              <a:spcBef>
                <a:spcPct val="0"/>
              </a:spcBef>
              <a:spcAft>
                <a:spcPct val="0"/>
              </a:spcAft>
              <a:buSzPts val="1000"/>
              <a:buFont typeface="Symbol" panose="05050102010706020507" pitchFamily="18" charset="2"/>
              <a:buChar char="à"/>
            </a:pPr>
            <a:r>
              <a:rPr lang="en-US" altLang="en-US" sz="1320" b="1" u="sng" dirty="0">
                <a:solidFill>
                  <a:srgbClr val="000000"/>
                </a:solidFill>
                <a:latin typeface="Comic Sans MS" panose="030F0702030302020204" pitchFamily="66" charset="0"/>
              </a:rPr>
              <a:t>Kindergarten</a:t>
            </a:r>
            <a:r>
              <a:rPr lang="en-US" altLang="en-US" sz="1320" b="1" dirty="0">
                <a:solidFill>
                  <a:srgbClr val="000000"/>
                </a:solidFill>
                <a:latin typeface="Comic Sans MS" panose="030F0702030302020204" pitchFamily="66" charset="0"/>
              </a:rPr>
              <a:t>: Collect stuffed animals for first responders to give to children in crisis.</a:t>
            </a:r>
          </a:p>
          <a:p>
            <a:pPr defTabSz="754380" eaLnBrk="0" fontAlgn="base" hangingPunct="0">
              <a:spcBef>
                <a:spcPct val="0"/>
              </a:spcBef>
              <a:spcAft>
                <a:spcPct val="0"/>
              </a:spcAft>
              <a:buSzPts val="1000"/>
              <a:buFont typeface="Symbol" panose="05050102010706020507" pitchFamily="18" charset="2"/>
              <a:buChar char="à"/>
            </a:pPr>
            <a:r>
              <a:rPr lang="en-US" altLang="en-US" sz="1320" b="1" u="sng" dirty="0">
                <a:solidFill>
                  <a:srgbClr val="000000"/>
                </a:solidFill>
                <a:latin typeface="Comic Sans MS" panose="030F0702030302020204" pitchFamily="66" charset="0"/>
              </a:rPr>
              <a:t>1</a:t>
            </a:r>
            <a:r>
              <a:rPr lang="en-US" altLang="en-US" sz="1320" b="1" u="sng" baseline="30000" dirty="0">
                <a:solidFill>
                  <a:srgbClr val="000000"/>
                </a:solidFill>
                <a:latin typeface="Comic Sans MS" panose="030F0702030302020204" pitchFamily="66" charset="0"/>
              </a:rPr>
              <a:t>st</a:t>
            </a:r>
            <a:r>
              <a:rPr lang="en-US" altLang="en-US" sz="1320" b="1" u="sng" dirty="0">
                <a:solidFill>
                  <a:srgbClr val="000000"/>
                </a:solidFill>
                <a:latin typeface="Comic Sans MS" panose="030F0702030302020204" pitchFamily="66" charset="0"/>
              </a:rPr>
              <a:t> grade</a:t>
            </a:r>
            <a:r>
              <a:rPr lang="en-US" altLang="en-US" sz="1320" b="1" dirty="0">
                <a:solidFill>
                  <a:srgbClr val="000000"/>
                </a:solidFill>
                <a:latin typeface="Comic Sans MS" panose="030F0702030302020204" pitchFamily="66" charset="0"/>
              </a:rPr>
              <a:t>: Animal Shelter Assistance</a:t>
            </a:r>
          </a:p>
          <a:p>
            <a:pPr defTabSz="754380" eaLnBrk="0" fontAlgn="base" hangingPunct="0">
              <a:spcBef>
                <a:spcPct val="0"/>
              </a:spcBef>
              <a:spcAft>
                <a:spcPct val="0"/>
              </a:spcAft>
              <a:buSzPts val="1000"/>
              <a:buFont typeface="Symbol" panose="05050102010706020507" pitchFamily="18" charset="2"/>
              <a:buChar char="à"/>
            </a:pPr>
            <a:r>
              <a:rPr lang="en-US" altLang="en-US" sz="1320" b="1" u="sng" dirty="0">
                <a:solidFill>
                  <a:srgbClr val="000000"/>
                </a:solidFill>
                <a:latin typeface="Comic Sans MS" panose="030F0702030302020204" pitchFamily="66" charset="0"/>
              </a:rPr>
              <a:t>2</a:t>
            </a:r>
            <a:r>
              <a:rPr lang="en-US" altLang="en-US" sz="1320" b="1" u="sng" baseline="30000" dirty="0">
                <a:solidFill>
                  <a:srgbClr val="000000"/>
                </a:solidFill>
                <a:latin typeface="Comic Sans MS" panose="030F0702030302020204" pitchFamily="66" charset="0"/>
              </a:rPr>
              <a:t>nd</a:t>
            </a:r>
            <a:r>
              <a:rPr lang="en-US" altLang="en-US" sz="1320" b="1" u="sng" dirty="0">
                <a:solidFill>
                  <a:srgbClr val="000000"/>
                </a:solidFill>
                <a:latin typeface="Comic Sans MS" panose="030F0702030302020204" pitchFamily="66" charset="0"/>
              </a:rPr>
              <a:t> grade</a:t>
            </a:r>
            <a:r>
              <a:rPr lang="en-US" altLang="en-US" sz="1320" b="1" dirty="0">
                <a:solidFill>
                  <a:srgbClr val="000000"/>
                </a:solidFill>
                <a:latin typeface="Comic Sans MS" panose="030F0702030302020204" pitchFamily="66" charset="0"/>
              </a:rPr>
              <a:t>: Thank you letters for Fire Fighters</a:t>
            </a:r>
          </a:p>
          <a:p>
            <a:pPr defTabSz="754380" eaLnBrk="0" fontAlgn="base" hangingPunct="0">
              <a:spcBef>
                <a:spcPct val="0"/>
              </a:spcBef>
              <a:spcAft>
                <a:spcPct val="0"/>
              </a:spcAft>
              <a:buSzPts val="1000"/>
              <a:buFont typeface="Symbol" panose="05050102010706020507" pitchFamily="18" charset="2"/>
              <a:buChar char="à"/>
            </a:pPr>
            <a:r>
              <a:rPr lang="en-US" altLang="en-US" sz="1320" b="1" u="sng" dirty="0">
                <a:solidFill>
                  <a:srgbClr val="000000"/>
                </a:solidFill>
                <a:latin typeface="Comic Sans MS" panose="030F0702030302020204" pitchFamily="66" charset="0"/>
              </a:rPr>
              <a:t>3</a:t>
            </a:r>
            <a:r>
              <a:rPr lang="en-US" altLang="en-US" sz="1320" b="1" u="sng" baseline="30000" dirty="0">
                <a:solidFill>
                  <a:srgbClr val="000000"/>
                </a:solidFill>
                <a:latin typeface="Comic Sans MS" panose="030F0702030302020204" pitchFamily="66" charset="0"/>
              </a:rPr>
              <a:t>rd</a:t>
            </a:r>
            <a:r>
              <a:rPr lang="en-US" altLang="en-US" sz="1320" b="1" u="sng" dirty="0">
                <a:solidFill>
                  <a:srgbClr val="000000"/>
                </a:solidFill>
                <a:latin typeface="Comic Sans MS" panose="030F0702030302020204" pitchFamily="66" charset="0"/>
              </a:rPr>
              <a:t> grade</a:t>
            </a:r>
            <a:r>
              <a:rPr lang="en-US" altLang="en-US" sz="1320" b="1" dirty="0">
                <a:solidFill>
                  <a:srgbClr val="000000"/>
                </a:solidFill>
                <a:latin typeface="Comic Sans MS" panose="030F0702030302020204" pitchFamily="66" charset="0"/>
              </a:rPr>
              <a:t>: Letters to Veterans</a:t>
            </a:r>
          </a:p>
          <a:p>
            <a:pPr defTabSz="754380" eaLnBrk="0" fontAlgn="base" hangingPunct="0">
              <a:spcBef>
                <a:spcPct val="0"/>
              </a:spcBef>
              <a:spcAft>
                <a:spcPct val="0"/>
              </a:spcAft>
              <a:buSzPts val="1000"/>
              <a:buFont typeface="Symbol" panose="05050102010706020507" pitchFamily="18" charset="2"/>
              <a:buChar char="à"/>
            </a:pPr>
            <a:r>
              <a:rPr lang="en-US" altLang="en-US" sz="1320" b="1" u="sng" dirty="0">
                <a:solidFill>
                  <a:srgbClr val="000000"/>
                </a:solidFill>
                <a:latin typeface="Comic Sans MS" panose="030F0702030302020204" pitchFamily="66" charset="0"/>
              </a:rPr>
              <a:t>4</a:t>
            </a:r>
            <a:r>
              <a:rPr lang="en-US" altLang="en-US" sz="1320" b="1" u="sng" baseline="30000" dirty="0">
                <a:solidFill>
                  <a:srgbClr val="000000"/>
                </a:solidFill>
                <a:latin typeface="Comic Sans MS" panose="030F0702030302020204" pitchFamily="66" charset="0"/>
              </a:rPr>
              <a:t>th</a:t>
            </a:r>
            <a:r>
              <a:rPr lang="en-US" altLang="en-US" sz="1320" b="1" u="sng" dirty="0">
                <a:solidFill>
                  <a:srgbClr val="000000"/>
                </a:solidFill>
                <a:latin typeface="Comic Sans MS" panose="030F0702030302020204" pitchFamily="66" charset="0"/>
              </a:rPr>
              <a:t> grade</a:t>
            </a:r>
            <a:r>
              <a:rPr lang="en-US" altLang="en-US" sz="1320" b="1" dirty="0">
                <a:solidFill>
                  <a:srgbClr val="000000"/>
                </a:solidFill>
                <a:latin typeface="Comic Sans MS" panose="030F0702030302020204" pitchFamily="66" charset="0"/>
              </a:rPr>
              <a:t>: Hygiene packs for people in need</a:t>
            </a:r>
          </a:p>
          <a:p>
            <a:pPr defTabSz="754380" eaLnBrk="0" fontAlgn="base" hangingPunct="0">
              <a:spcBef>
                <a:spcPct val="0"/>
              </a:spcBef>
              <a:spcAft>
                <a:spcPct val="0"/>
              </a:spcAft>
              <a:buSzPts val="1000"/>
              <a:buFont typeface="Symbol" panose="05050102010706020507" pitchFamily="18" charset="2"/>
              <a:buChar char="à"/>
            </a:pPr>
            <a:r>
              <a:rPr lang="en-US" altLang="en-US" sz="1320" b="1" u="sng" dirty="0">
                <a:solidFill>
                  <a:srgbClr val="000000"/>
                </a:solidFill>
                <a:latin typeface="Comic Sans MS" panose="030F0702030302020204" pitchFamily="66" charset="0"/>
              </a:rPr>
              <a:t>5</a:t>
            </a:r>
            <a:r>
              <a:rPr lang="en-US" altLang="en-US" sz="1320" b="1" u="sng" baseline="30000" dirty="0">
                <a:solidFill>
                  <a:srgbClr val="000000"/>
                </a:solidFill>
                <a:latin typeface="Comic Sans MS" panose="030F0702030302020204" pitchFamily="66" charset="0"/>
              </a:rPr>
              <a:t>th</a:t>
            </a:r>
            <a:r>
              <a:rPr lang="en-US" altLang="en-US" sz="1320" b="1" u="sng" dirty="0">
                <a:solidFill>
                  <a:srgbClr val="000000"/>
                </a:solidFill>
                <a:latin typeface="Comic Sans MS" panose="030F0702030302020204" pitchFamily="66" charset="0"/>
              </a:rPr>
              <a:t> grade</a:t>
            </a:r>
            <a:r>
              <a:rPr lang="en-US" altLang="en-US" sz="1320" b="1" dirty="0">
                <a:solidFill>
                  <a:srgbClr val="000000"/>
                </a:solidFill>
                <a:latin typeface="Comic Sans MS" panose="030F0702030302020204" pitchFamily="66" charset="0"/>
              </a:rPr>
              <a:t>: Patterson Snowflake Giving </a:t>
            </a:r>
            <a:r>
              <a:rPr lang="en-US" altLang="en-US" sz="1320" b="1">
                <a:solidFill>
                  <a:srgbClr val="000000"/>
                </a:solidFill>
                <a:latin typeface="Comic Sans MS" panose="030F0702030302020204" pitchFamily="66" charset="0"/>
              </a:rPr>
              <a:t>Tree – Chandler Care Center</a:t>
            </a:r>
            <a:endParaRPr lang="en-US" altLang="en-US" sz="1320" b="1" dirty="0">
              <a:solidFill>
                <a:srgbClr val="000000"/>
              </a:solidFill>
              <a:latin typeface="Comic Sans MS" panose="030F0702030302020204" pitchFamily="66" charset="0"/>
            </a:endParaRPr>
          </a:p>
          <a:p>
            <a:pPr defTabSz="754380" eaLnBrk="0" fontAlgn="base" hangingPunct="0">
              <a:spcBef>
                <a:spcPct val="0"/>
              </a:spcBef>
              <a:spcAft>
                <a:spcPct val="0"/>
              </a:spcAft>
              <a:buSzPts val="1000"/>
              <a:buFont typeface="Symbol" panose="05050102010706020507" pitchFamily="18" charset="2"/>
              <a:buChar char="à"/>
            </a:pPr>
            <a:r>
              <a:rPr lang="en-US" altLang="en-US" sz="1320" b="1" u="sng" dirty="0">
                <a:solidFill>
                  <a:srgbClr val="000000"/>
                </a:solidFill>
                <a:latin typeface="Comic Sans MS" panose="030F0702030302020204" pitchFamily="66" charset="0"/>
              </a:rPr>
              <a:t>6</a:t>
            </a:r>
            <a:r>
              <a:rPr lang="en-US" altLang="en-US" sz="1320" b="1" u="sng" baseline="30000" dirty="0">
                <a:solidFill>
                  <a:srgbClr val="000000"/>
                </a:solidFill>
                <a:latin typeface="Comic Sans MS" panose="030F0702030302020204" pitchFamily="66" charset="0"/>
              </a:rPr>
              <a:t>th</a:t>
            </a:r>
            <a:r>
              <a:rPr lang="en-US" altLang="en-US" sz="1320" b="1" u="sng" dirty="0">
                <a:solidFill>
                  <a:srgbClr val="000000"/>
                </a:solidFill>
                <a:latin typeface="Comic Sans MS" panose="030F0702030302020204" pitchFamily="66" charset="0"/>
              </a:rPr>
              <a:t> grade</a:t>
            </a:r>
            <a:r>
              <a:rPr lang="en-US" altLang="en-US" sz="1320" b="1" dirty="0">
                <a:solidFill>
                  <a:srgbClr val="000000"/>
                </a:solidFill>
                <a:latin typeface="Comic Sans MS" panose="030F0702030302020204" pitchFamily="66" charset="0"/>
              </a:rPr>
              <a:t>: Feed My Starving Children field trip</a:t>
            </a:r>
          </a:p>
          <a:p>
            <a:pPr defTabSz="754380" eaLnBrk="0" fontAlgn="base" hangingPunct="0">
              <a:spcBef>
                <a:spcPct val="0"/>
              </a:spcBef>
              <a:spcAft>
                <a:spcPct val="0"/>
              </a:spcAft>
              <a:buSzPts val="1000"/>
              <a:buFont typeface="Symbol" panose="05050102010706020507" pitchFamily="18" charset="2"/>
              <a:buChar char="à"/>
            </a:pPr>
            <a:r>
              <a:rPr lang="en-US" altLang="en-US" sz="1320" b="1" u="sng" dirty="0">
                <a:solidFill>
                  <a:srgbClr val="000000"/>
                </a:solidFill>
                <a:latin typeface="Comic Sans MS" panose="030F0702030302020204" pitchFamily="66" charset="0"/>
              </a:rPr>
              <a:t>Student Council:</a:t>
            </a:r>
            <a:r>
              <a:rPr lang="en-US" altLang="en-US" sz="1320" b="1" dirty="0">
                <a:solidFill>
                  <a:srgbClr val="000000"/>
                </a:solidFill>
                <a:latin typeface="Comic Sans MS" panose="030F0702030302020204" pitchFamily="66" charset="0"/>
              </a:rPr>
              <a:t> Donation to the American Service Animal Society, Pennies for Patients.</a:t>
            </a:r>
          </a:p>
          <a:p>
            <a:pPr defTabSz="754380" eaLnBrk="0" fontAlgn="base" hangingPunct="0">
              <a:spcBef>
                <a:spcPct val="0"/>
              </a:spcBef>
              <a:spcAft>
                <a:spcPct val="0"/>
              </a:spcAft>
              <a:buSzPts val="1000"/>
              <a:buFont typeface="Symbol" panose="05050102010706020507" pitchFamily="18" charset="2"/>
              <a:buChar char="à"/>
            </a:pPr>
            <a:r>
              <a:rPr lang="en-US" altLang="en-US" sz="1320" b="1" u="sng" dirty="0">
                <a:solidFill>
                  <a:srgbClr val="000000"/>
                </a:solidFill>
                <a:latin typeface="Comic Sans MS" panose="030F0702030302020204" pitchFamily="66" charset="0"/>
              </a:rPr>
              <a:t>School Wide</a:t>
            </a:r>
            <a:r>
              <a:rPr lang="en-US" altLang="en-US" sz="1320" b="1" dirty="0">
                <a:solidFill>
                  <a:srgbClr val="000000"/>
                </a:solidFill>
                <a:latin typeface="Comic Sans MS" panose="030F0702030302020204" pitchFamily="66" charset="0"/>
              </a:rPr>
              <a:t>: Crayola Color Cycle, Chandler Education Foundation, American Cancer Society</a:t>
            </a:r>
          </a:p>
          <a:p>
            <a:pPr defTabSz="754380" eaLnBrk="0" fontAlgn="base" hangingPunct="0">
              <a:spcBef>
                <a:spcPct val="0"/>
              </a:spcBef>
              <a:spcAft>
                <a:spcPct val="0"/>
              </a:spcAft>
              <a:buSzPts val="1000"/>
              <a:buFont typeface="Symbol" panose="05050102010706020507" pitchFamily="18" charset="2"/>
              <a:buChar char="à"/>
            </a:pPr>
            <a:r>
              <a:rPr lang="en-US" altLang="en-US" sz="1320" b="1" u="sng" dirty="0">
                <a:solidFill>
                  <a:srgbClr val="000000"/>
                </a:solidFill>
                <a:latin typeface="Comic Sans MS" panose="030F0702030302020204" pitchFamily="66" charset="0"/>
              </a:rPr>
              <a:t>Staff</a:t>
            </a:r>
            <a:r>
              <a:rPr lang="en-US" altLang="en-US" sz="1320" b="1" dirty="0">
                <a:solidFill>
                  <a:srgbClr val="000000"/>
                </a:solidFill>
                <a:latin typeface="Comic Sans MS" panose="030F0702030302020204" pitchFamily="66" charset="0"/>
              </a:rPr>
              <a:t>: Cereal drive and holiday food drive for Chandler Care Center.</a:t>
            </a:r>
            <a:endParaRPr lang="en-US" altLang="en-US" sz="1485" dirty="0">
              <a:solidFill>
                <a:prstClr val="black"/>
              </a:solidFill>
              <a:latin typeface="Arial" panose="020B0604020202020204" pitchFamily="34" charset="0"/>
            </a:endParaRPr>
          </a:p>
        </p:txBody>
      </p:sp>
    </p:spTree>
    <p:extLst>
      <p:ext uri="{BB962C8B-B14F-4D97-AF65-F5344CB8AC3E}">
        <p14:creationId xmlns:p14="http://schemas.microsoft.com/office/powerpoint/2010/main" val="3280217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FAF60C-2DD0-4A34-AD25-63D20EC8BDC4}"/>
              </a:ext>
            </a:extLst>
          </p:cNvPr>
          <p:cNvSpPr>
            <a:spLocks noGrp="1"/>
          </p:cNvSpPr>
          <p:nvPr>
            <p:ph idx="1"/>
          </p:nvPr>
        </p:nvSpPr>
        <p:spPr>
          <a:xfrm>
            <a:off x="720473" y="2791915"/>
            <a:ext cx="8675370" cy="3923210"/>
          </a:xfrm>
        </p:spPr>
        <p:txBody>
          <a:bodyPr>
            <a:normAutofit fontScale="92500" lnSpcReduction="20000"/>
          </a:bodyPr>
          <a:lstStyle/>
          <a:p>
            <a:pPr marL="0" indent="0" algn="ctr">
              <a:buNone/>
            </a:pPr>
            <a:r>
              <a:rPr lang="en-US" sz="1980" b="1" dirty="0"/>
              <a:t>Each grade level organizes fieldtrips to enrich students’ education.</a:t>
            </a:r>
          </a:p>
          <a:p>
            <a:pPr marL="0" indent="0" algn="ctr">
              <a:buNone/>
            </a:pPr>
            <a:r>
              <a:rPr lang="en-US" sz="1980" b="1" dirty="0"/>
              <a:t>Past experiences have included:</a:t>
            </a:r>
          </a:p>
          <a:p>
            <a:pPr marL="0" indent="0" algn="ctr">
              <a:buNone/>
            </a:pPr>
            <a:endParaRPr lang="en-US" sz="1650" b="1" dirty="0"/>
          </a:p>
          <a:p>
            <a:pPr algn="ctr"/>
            <a:r>
              <a:rPr lang="en-US" sz="1650" dirty="0"/>
              <a:t>The Wild Thing Bus</a:t>
            </a:r>
          </a:p>
          <a:p>
            <a:pPr algn="ctr"/>
            <a:r>
              <a:rPr lang="en-US" sz="1650" dirty="0"/>
              <a:t>6</a:t>
            </a:r>
            <a:r>
              <a:rPr lang="en-US" sz="1650" baseline="30000" dirty="0"/>
              <a:t>th</a:t>
            </a:r>
            <a:r>
              <a:rPr lang="en-US" sz="1650" dirty="0"/>
              <a:t> Grade Science Camp</a:t>
            </a:r>
          </a:p>
          <a:p>
            <a:pPr algn="ctr"/>
            <a:r>
              <a:rPr lang="en-US" sz="1650" dirty="0"/>
              <a:t>Phoenix Zoo</a:t>
            </a:r>
          </a:p>
          <a:p>
            <a:pPr algn="ctr"/>
            <a:r>
              <a:rPr lang="en-US" sz="1650" dirty="0" err="1"/>
              <a:t>Skateland</a:t>
            </a:r>
            <a:r>
              <a:rPr lang="en-US" sz="1650" dirty="0"/>
              <a:t> (STEM projects)</a:t>
            </a:r>
          </a:p>
          <a:p>
            <a:pPr algn="ctr"/>
            <a:r>
              <a:rPr lang="en-US" sz="1650" dirty="0"/>
              <a:t>American Heritage Festival/We Make History</a:t>
            </a:r>
          </a:p>
          <a:p>
            <a:pPr algn="ctr"/>
            <a:r>
              <a:rPr lang="en-US" sz="1650" dirty="0"/>
              <a:t>Grand Canyon</a:t>
            </a:r>
          </a:p>
          <a:p>
            <a:pPr algn="ctr"/>
            <a:r>
              <a:rPr lang="en-US" sz="1650" dirty="0"/>
              <a:t>Sonoran Desert Museum</a:t>
            </a:r>
          </a:p>
          <a:p>
            <a:pPr algn="ctr"/>
            <a:r>
              <a:rPr lang="en-US" sz="1650" dirty="0"/>
              <a:t>Phoenix Symphony</a:t>
            </a:r>
          </a:p>
          <a:p>
            <a:pPr algn="ctr"/>
            <a:r>
              <a:rPr lang="en-US" sz="1650" dirty="0"/>
              <a:t>Herberger Theater</a:t>
            </a:r>
          </a:p>
          <a:p>
            <a:pPr algn="ctr"/>
            <a:r>
              <a:rPr lang="en-US" sz="1650" dirty="0"/>
              <a:t>AZ Natural History Museum</a:t>
            </a:r>
          </a:p>
          <a:p>
            <a:pPr algn="ctr"/>
            <a:r>
              <a:rPr lang="en-US" sz="1650" dirty="0"/>
              <a:t>AZ Science Museum</a:t>
            </a:r>
          </a:p>
          <a:p>
            <a:endParaRPr lang="en-US" sz="1980" dirty="0"/>
          </a:p>
        </p:txBody>
      </p:sp>
      <p:pic>
        <p:nvPicPr>
          <p:cNvPr id="8" name="Picture 7">
            <a:extLst>
              <a:ext uri="{FF2B5EF4-FFF2-40B4-BE49-F238E27FC236}">
                <a16:creationId xmlns:a16="http://schemas.microsoft.com/office/drawing/2014/main" id="{9732823B-615D-42F6-BFD8-7B1CFB94B81C}"/>
              </a:ext>
            </a:extLst>
          </p:cNvPr>
          <p:cNvPicPr>
            <a:picLocks noChangeAspect="1"/>
          </p:cNvPicPr>
          <p:nvPr/>
        </p:nvPicPr>
        <p:blipFill>
          <a:blip r:embed="rId2"/>
          <a:stretch>
            <a:fillRect/>
          </a:stretch>
        </p:blipFill>
        <p:spPr>
          <a:xfrm>
            <a:off x="2968046" y="1213111"/>
            <a:ext cx="3335803" cy="1429630"/>
          </a:xfrm>
          <a:prstGeom prst="rect">
            <a:avLst/>
          </a:prstGeom>
          <a:solidFill>
            <a:srgbClr val="0070C0"/>
          </a:solidFill>
          <a:ln w="38100" cmpd="thickThin">
            <a:solidFill>
              <a:schemeClr val="accent1"/>
            </a:solidFill>
          </a:ln>
        </p:spPr>
      </p:pic>
      <p:pic>
        <p:nvPicPr>
          <p:cNvPr id="10" name="Picture 9">
            <a:extLst>
              <a:ext uri="{FF2B5EF4-FFF2-40B4-BE49-F238E27FC236}">
                <a16:creationId xmlns:a16="http://schemas.microsoft.com/office/drawing/2014/main" id="{5B7BE0DD-5E33-4374-9078-1ED8F575802E}"/>
              </a:ext>
            </a:extLst>
          </p:cNvPr>
          <p:cNvPicPr>
            <a:picLocks noChangeAspect="1"/>
          </p:cNvPicPr>
          <p:nvPr/>
        </p:nvPicPr>
        <p:blipFill>
          <a:blip r:embed="rId3"/>
          <a:stretch>
            <a:fillRect/>
          </a:stretch>
        </p:blipFill>
        <p:spPr>
          <a:xfrm>
            <a:off x="1131485" y="3770236"/>
            <a:ext cx="2041257" cy="608034"/>
          </a:xfrm>
          <a:prstGeom prst="rect">
            <a:avLst/>
          </a:prstGeom>
        </p:spPr>
      </p:pic>
      <p:pic>
        <p:nvPicPr>
          <p:cNvPr id="12" name="Picture 11">
            <a:extLst>
              <a:ext uri="{FF2B5EF4-FFF2-40B4-BE49-F238E27FC236}">
                <a16:creationId xmlns:a16="http://schemas.microsoft.com/office/drawing/2014/main" id="{F0C29AE7-2CAC-4BFA-8E84-6482617170C8}"/>
              </a:ext>
            </a:extLst>
          </p:cNvPr>
          <p:cNvPicPr>
            <a:picLocks noChangeAspect="1"/>
          </p:cNvPicPr>
          <p:nvPr/>
        </p:nvPicPr>
        <p:blipFill>
          <a:blip r:embed="rId4"/>
          <a:stretch>
            <a:fillRect/>
          </a:stretch>
        </p:blipFill>
        <p:spPr>
          <a:xfrm>
            <a:off x="7061810" y="4995710"/>
            <a:ext cx="2419143" cy="1365789"/>
          </a:xfrm>
          <a:prstGeom prst="rect">
            <a:avLst/>
          </a:prstGeom>
          <a:effectLst>
            <a:softEdge rad="50800"/>
          </a:effectLst>
        </p:spPr>
      </p:pic>
      <p:pic>
        <p:nvPicPr>
          <p:cNvPr id="14" name="Picture 13">
            <a:extLst>
              <a:ext uri="{FF2B5EF4-FFF2-40B4-BE49-F238E27FC236}">
                <a16:creationId xmlns:a16="http://schemas.microsoft.com/office/drawing/2014/main" id="{B8BB8FDB-7ACB-4A9A-AD11-481BE0ED11FE}"/>
              </a:ext>
            </a:extLst>
          </p:cNvPr>
          <p:cNvPicPr>
            <a:picLocks noChangeAspect="1"/>
          </p:cNvPicPr>
          <p:nvPr/>
        </p:nvPicPr>
        <p:blipFill>
          <a:blip r:embed="rId5"/>
          <a:stretch>
            <a:fillRect/>
          </a:stretch>
        </p:blipFill>
        <p:spPr>
          <a:xfrm>
            <a:off x="77870" y="1180916"/>
            <a:ext cx="1785357" cy="2227674"/>
          </a:xfrm>
          <a:prstGeom prst="rect">
            <a:avLst/>
          </a:prstGeom>
          <a:effectLst>
            <a:softEdge rad="50800"/>
          </a:effectLst>
        </p:spPr>
      </p:pic>
      <p:pic>
        <p:nvPicPr>
          <p:cNvPr id="16" name="Picture 15">
            <a:extLst>
              <a:ext uri="{FF2B5EF4-FFF2-40B4-BE49-F238E27FC236}">
                <a16:creationId xmlns:a16="http://schemas.microsoft.com/office/drawing/2014/main" id="{FF64ED26-EA1B-4416-953E-F2CF5CAAD6B1}"/>
              </a:ext>
            </a:extLst>
          </p:cNvPr>
          <p:cNvPicPr>
            <a:picLocks noChangeAspect="1"/>
          </p:cNvPicPr>
          <p:nvPr/>
        </p:nvPicPr>
        <p:blipFill>
          <a:blip r:embed="rId6"/>
          <a:stretch>
            <a:fillRect/>
          </a:stretch>
        </p:blipFill>
        <p:spPr>
          <a:xfrm>
            <a:off x="549794" y="5091321"/>
            <a:ext cx="2830827" cy="1415414"/>
          </a:xfrm>
          <a:prstGeom prst="rect">
            <a:avLst/>
          </a:prstGeom>
          <a:effectLst>
            <a:softEdge rad="50800"/>
          </a:effectLst>
        </p:spPr>
      </p:pic>
      <p:pic>
        <p:nvPicPr>
          <p:cNvPr id="18" name="Picture 17">
            <a:extLst>
              <a:ext uri="{FF2B5EF4-FFF2-40B4-BE49-F238E27FC236}">
                <a16:creationId xmlns:a16="http://schemas.microsoft.com/office/drawing/2014/main" id="{C72FBB14-EBBF-4748-8D8D-1FA7080D5EAB}"/>
              </a:ext>
            </a:extLst>
          </p:cNvPr>
          <p:cNvPicPr>
            <a:picLocks noChangeAspect="1"/>
          </p:cNvPicPr>
          <p:nvPr/>
        </p:nvPicPr>
        <p:blipFill>
          <a:blip r:embed="rId7"/>
          <a:stretch>
            <a:fillRect/>
          </a:stretch>
        </p:blipFill>
        <p:spPr>
          <a:xfrm>
            <a:off x="7009150" y="1265666"/>
            <a:ext cx="2286714" cy="1288733"/>
          </a:xfrm>
          <a:prstGeom prst="rect">
            <a:avLst/>
          </a:prstGeom>
          <a:effectLst>
            <a:softEdge rad="50800"/>
          </a:effectLst>
        </p:spPr>
      </p:pic>
      <p:pic>
        <p:nvPicPr>
          <p:cNvPr id="20" name="Picture 19">
            <a:extLst>
              <a:ext uri="{FF2B5EF4-FFF2-40B4-BE49-F238E27FC236}">
                <a16:creationId xmlns:a16="http://schemas.microsoft.com/office/drawing/2014/main" id="{9AB43911-A203-4A6F-91CD-B9A975E18A81}"/>
              </a:ext>
            </a:extLst>
          </p:cNvPr>
          <p:cNvPicPr>
            <a:picLocks noChangeAspect="1"/>
          </p:cNvPicPr>
          <p:nvPr/>
        </p:nvPicPr>
        <p:blipFill>
          <a:blip r:embed="rId8"/>
          <a:stretch>
            <a:fillRect/>
          </a:stretch>
        </p:blipFill>
        <p:spPr>
          <a:xfrm>
            <a:off x="6436233" y="3302700"/>
            <a:ext cx="3433983" cy="1365789"/>
          </a:xfrm>
          <a:prstGeom prst="rect">
            <a:avLst/>
          </a:prstGeom>
          <a:effectLst>
            <a:softEdge rad="50800"/>
          </a:effectLst>
        </p:spPr>
      </p:pic>
    </p:spTree>
    <p:extLst>
      <p:ext uri="{BB962C8B-B14F-4D97-AF65-F5344CB8AC3E}">
        <p14:creationId xmlns:p14="http://schemas.microsoft.com/office/powerpoint/2010/main" val="4250279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A9BE49-7E8D-2C2D-3DB6-6DABFB57040F}"/>
              </a:ext>
            </a:extLst>
          </p:cNvPr>
          <p:cNvPicPr>
            <a:picLocks noChangeAspect="1"/>
          </p:cNvPicPr>
          <p:nvPr/>
        </p:nvPicPr>
        <p:blipFill>
          <a:blip r:embed="rId2"/>
          <a:stretch>
            <a:fillRect/>
          </a:stretch>
        </p:blipFill>
        <p:spPr>
          <a:xfrm>
            <a:off x="112322" y="1057275"/>
            <a:ext cx="4364502" cy="5657850"/>
          </a:xfrm>
          <a:prstGeom prst="rect">
            <a:avLst/>
          </a:prstGeom>
        </p:spPr>
      </p:pic>
      <p:pic>
        <p:nvPicPr>
          <p:cNvPr id="1026" name="Picture 2" descr="Facebook - Wikipedia">
            <a:extLst>
              <a:ext uri="{FF2B5EF4-FFF2-40B4-BE49-F238E27FC236}">
                <a16:creationId xmlns:a16="http://schemas.microsoft.com/office/drawing/2014/main" id="{1E5C3B48-78FB-B4E4-E594-6ED92D114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167" y="1595557"/>
            <a:ext cx="1768078" cy="1768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tagram - Wikipedia">
            <a:extLst>
              <a:ext uri="{FF2B5EF4-FFF2-40B4-BE49-F238E27FC236}">
                <a16:creationId xmlns:a16="http://schemas.microsoft.com/office/drawing/2014/main" id="{883C6C87-AE8E-3E93-9F46-0AF9229BAC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1167" y="4204455"/>
            <a:ext cx="1768078" cy="176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0" y="1066800"/>
            <a:ext cx="8610600" cy="4893647"/>
          </a:xfrm>
          <a:prstGeom prst="rect">
            <a:avLst/>
          </a:prstGeom>
          <a:noFill/>
        </p:spPr>
        <p:txBody>
          <a:bodyPr wrap="square" rtlCol="0">
            <a:spAutoFit/>
          </a:bodyPr>
          <a:lstStyle/>
          <a:p>
            <a:pPr algn="ctr"/>
            <a:r>
              <a:rPr lang="en-US" sz="4800" dirty="0">
                <a:latin typeface="Comic Sans MS" panose="030F0702030302020204" pitchFamily="66" charset="0"/>
              </a:rPr>
              <a:t>Classroom Helpers</a:t>
            </a:r>
          </a:p>
          <a:p>
            <a:r>
              <a:rPr lang="en-US" altLang="en-US" sz="2400" dirty="0">
                <a:latin typeface="Century Gothic" panose="020B0502020202020204" pitchFamily="34" charset="0"/>
              </a:rPr>
              <a:t>Volunteers are always welcome in 2</a:t>
            </a:r>
            <a:r>
              <a:rPr lang="en-US" altLang="en-US" sz="2400" baseline="30000" dirty="0">
                <a:latin typeface="Century Gothic" panose="020B0502020202020204" pitchFamily="34" charset="0"/>
              </a:rPr>
              <a:t>nd</a:t>
            </a:r>
            <a:r>
              <a:rPr lang="en-US" altLang="en-US" sz="2400" dirty="0">
                <a:latin typeface="Century Gothic" panose="020B0502020202020204" pitchFamily="34" charset="0"/>
              </a:rPr>
              <a:t> grade! 	</a:t>
            </a:r>
          </a:p>
          <a:p>
            <a:pPr marL="0" marR="0" lvl="0" indent="0" algn="l" defTabSz="1018824" rtl="0" eaLnBrk="1" fontAlgn="auto" latinLnBrk="0" hangingPunct="1">
              <a:lnSpc>
                <a:spcPct val="100000"/>
              </a:lnSpc>
              <a:spcBef>
                <a:spcPts val="0"/>
              </a:spcBef>
              <a:spcAft>
                <a:spcPts val="0"/>
              </a:spcAft>
              <a:buClrTx/>
              <a:buSzTx/>
              <a:buFontTx/>
              <a:buNone/>
              <a:tabLst/>
              <a:defRPr/>
            </a:pPr>
            <a:r>
              <a:rPr lang="en-US" altLang="en-US" sz="2400" dirty="0">
                <a:latin typeface="Century Gothic" panose="020B0502020202020204" pitchFamily="34" charset="0"/>
              </a:rPr>
              <a:t>You can help with field trips, Art Masterpiece, copying, PTO, </a:t>
            </a:r>
            <a:r>
              <a:rPr kumimoji="0" lang="en-US" alt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and </a:t>
            </a:r>
            <a:r>
              <a:rPr lang="en-US" altLang="en-US" sz="2400" dirty="0">
                <a:latin typeface="Century Gothic" panose="020B0502020202020204" pitchFamily="34" charset="0"/>
              </a:rPr>
              <a:t>classroom parties.</a:t>
            </a:r>
          </a:p>
          <a:p>
            <a:pPr marL="0" marR="0" lvl="0" indent="0" algn="l" defTabSz="1018824" rtl="0" eaLnBrk="1" fontAlgn="auto" latinLnBrk="0" hangingPunct="1">
              <a:lnSpc>
                <a:spcPct val="100000"/>
              </a:lnSpc>
              <a:spcBef>
                <a:spcPts val="0"/>
              </a:spcBef>
              <a:spcAft>
                <a:spcPts val="0"/>
              </a:spcAft>
              <a:buClrTx/>
              <a:buSzTx/>
              <a:buFontTx/>
              <a:buNone/>
              <a:tabLst/>
              <a:defRPr/>
            </a:pPr>
            <a:r>
              <a:rPr lang="en-US" altLang="en-US" sz="2400" dirty="0">
                <a:latin typeface="Century Gothic" panose="020B0502020202020204" pitchFamily="34" charset="0"/>
              </a:rPr>
              <a:t> Volunteers must have volunteer forms on file in the office-Don’t forget to sign in!</a:t>
            </a:r>
          </a:p>
          <a:p>
            <a:r>
              <a:rPr lang="en-US" altLang="en-US" sz="2400" dirty="0">
                <a:latin typeface="Century Gothic" panose="020B0502020202020204" pitchFamily="34" charset="0"/>
              </a:rPr>
              <a:t>Donations – I will send an email out when I need donations for the classroom.  Our Room Parents will send out a sign up for parents to donate for classroom parties or special activities.</a:t>
            </a:r>
          </a:p>
          <a:p>
            <a:r>
              <a:rPr lang="en-US" altLang="en-US" sz="2400" dirty="0">
                <a:latin typeface="Century Gothic" panose="020B0502020202020204" pitchFamily="34" charset="0"/>
              </a:rPr>
              <a:t>Please see Art masterpiece flyers if interested in volunteering.</a:t>
            </a:r>
          </a:p>
        </p:txBody>
      </p:sp>
    </p:spTree>
    <p:extLst>
      <p:ext uri="{BB962C8B-B14F-4D97-AF65-F5344CB8AC3E}">
        <p14:creationId xmlns:p14="http://schemas.microsoft.com/office/powerpoint/2010/main" val="4223723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762000"/>
            <a:ext cx="9067800" cy="4610493"/>
          </a:xfrm>
          <a:prstGeom prst="rect">
            <a:avLst/>
          </a:prstGeom>
          <a:noFill/>
        </p:spPr>
        <p:txBody>
          <a:bodyPr wrap="square" rtlCol="0">
            <a:spAutoFit/>
          </a:bodyPr>
          <a:lstStyle/>
          <a:p>
            <a:pPr algn="ctr"/>
            <a:r>
              <a:rPr lang="en-US" sz="4800" dirty="0">
                <a:latin typeface="Comic Sans MS" panose="030F0702030302020204" pitchFamily="66" charset="0"/>
              </a:rPr>
              <a:t>Birthdays!</a:t>
            </a:r>
          </a:p>
          <a:p>
            <a:pPr marL="273050" lvl="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800" dirty="0">
                <a:solidFill>
                  <a:srgbClr val="303030"/>
                </a:solidFill>
                <a:latin typeface="Century Gothic" panose="020B0502020202020204" pitchFamily="34" charset="0"/>
              </a:rPr>
              <a:t>All treats must be </a:t>
            </a:r>
            <a:r>
              <a:rPr lang="en-US" altLang="en-US" sz="2800" b="1" u="sng" dirty="0">
                <a:solidFill>
                  <a:srgbClr val="FF0000"/>
                </a:solidFill>
                <a:latin typeface="Century Gothic" panose="020B0502020202020204" pitchFamily="34" charset="0"/>
              </a:rPr>
              <a:t>store bought and prepackaged. </a:t>
            </a:r>
            <a:r>
              <a:rPr lang="en-US" altLang="en-US" sz="2800" dirty="0">
                <a:solidFill>
                  <a:srgbClr val="303030"/>
                </a:solidFill>
                <a:latin typeface="Century Gothic" panose="020B0502020202020204" pitchFamily="34" charset="0"/>
              </a:rPr>
              <a:t>They should be dropped off at the office or sent in with your child.</a:t>
            </a:r>
          </a:p>
          <a:p>
            <a:pPr marL="593725" lvl="1"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400" b="1" u="sng" dirty="0">
                <a:solidFill>
                  <a:srgbClr val="FF0000"/>
                </a:solidFill>
                <a:latin typeface="Century Gothic" panose="020B0502020202020204" pitchFamily="34" charset="0"/>
              </a:rPr>
              <a:t>NO CUPCAKES OR CAKE</a:t>
            </a:r>
          </a:p>
          <a:p>
            <a:pPr marL="273050" lvl="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800" b="1" u="sng" dirty="0">
                <a:solidFill>
                  <a:srgbClr val="303030"/>
                </a:solidFill>
                <a:latin typeface="Century Gothic" panose="020B0502020202020204" pitchFamily="34" charset="0"/>
              </a:rPr>
              <a:t>Birthday invitations</a:t>
            </a:r>
            <a:r>
              <a:rPr lang="en-US" altLang="en-US" sz="2800" dirty="0">
                <a:solidFill>
                  <a:srgbClr val="303030"/>
                </a:solidFill>
                <a:latin typeface="Century Gothic" panose="020B0502020202020204" pitchFamily="34" charset="0"/>
              </a:rPr>
              <a:t> are not allowed to be handed out at school unless the whole class is invited.</a:t>
            </a:r>
          </a:p>
          <a:p>
            <a:pPr marL="273050" lvl="0" indent="-273050" defTabSz="914400" fontAlgn="base">
              <a:lnSpc>
                <a:spcPct val="80000"/>
              </a:lnSpc>
              <a:spcBef>
                <a:spcPct val="20000"/>
              </a:spcBef>
              <a:spcAft>
                <a:spcPct val="0"/>
              </a:spcAft>
              <a:buClr>
                <a:srgbClr val="AD0101"/>
              </a:buClr>
              <a:buFont typeface="Arial" panose="020B0604020202020204" pitchFamily="34" charset="0"/>
              <a:buChar char="•"/>
            </a:pPr>
            <a:r>
              <a:rPr lang="en-US" altLang="en-US" sz="2800" dirty="0">
                <a:solidFill>
                  <a:srgbClr val="303030"/>
                </a:solidFill>
                <a:latin typeface="Century Gothic" panose="020B0502020202020204" pitchFamily="34" charset="0"/>
              </a:rPr>
              <a:t>Birthday deliveries (i.e. balloons) are not permitted in the classroom.</a:t>
            </a:r>
          </a:p>
          <a:p>
            <a:pPr algn="ctr"/>
            <a:endParaRPr lang="en-US" sz="4800" dirty="0">
              <a:latin typeface="Comic Sans MS" panose="030F0702030302020204" pitchFamily="66" charset="0"/>
            </a:endParaRPr>
          </a:p>
        </p:txBody>
      </p:sp>
    </p:spTree>
    <p:extLst>
      <p:ext uri="{BB962C8B-B14F-4D97-AF65-F5344CB8AC3E}">
        <p14:creationId xmlns:p14="http://schemas.microsoft.com/office/powerpoint/2010/main" val="70725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0" y="1066800"/>
            <a:ext cx="8610600" cy="4154984"/>
          </a:xfrm>
          <a:prstGeom prst="rect">
            <a:avLst/>
          </a:prstGeom>
          <a:noFill/>
        </p:spPr>
        <p:txBody>
          <a:bodyPr wrap="square" lIns="91440" tIns="45720" rIns="91440" bIns="45720" rtlCol="0" anchor="t">
            <a:spAutoFit/>
          </a:bodyPr>
          <a:lstStyle/>
          <a:p>
            <a:pPr algn="ctr"/>
            <a:r>
              <a:rPr lang="en-US" sz="4800" dirty="0">
                <a:latin typeface="Comic Sans MS"/>
              </a:rPr>
              <a:t>Discipline Plan</a:t>
            </a:r>
          </a:p>
          <a:p>
            <a:pPr marL="342900" indent="-342900">
              <a:buFont typeface="Arial" panose="020B0604020202020204" pitchFamily="34" charset="0"/>
              <a:buChar char="•"/>
              <a:defRPr/>
            </a:pPr>
            <a:r>
              <a:rPr lang="en-US" sz="2400" dirty="0">
                <a:highlight>
                  <a:srgbClr val="FFFF00"/>
                </a:highlight>
                <a:latin typeface="Century Gothic"/>
              </a:rPr>
              <a:t>Growth Mindset</a:t>
            </a:r>
          </a:p>
          <a:p>
            <a:pPr marL="342900" indent="-342900">
              <a:buFont typeface="Arial" panose="020B0604020202020204" pitchFamily="34" charset="0"/>
              <a:buChar char="•"/>
              <a:defRPr/>
            </a:pPr>
            <a:r>
              <a:rPr lang="en-US" sz="2400" dirty="0">
                <a:latin typeface="Century Gothic"/>
              </a:rPr>
              <a:t>Classroom expectations (on wall)</a:t>
            </a:r>
          </a:p>
          <a:p>
            <a:pPr marL="342900" indent="-342900">
              <a:buFont typeface="Arial" panose="020B0604020202020204" pitchFamily="34" charset="0"/>
              <a:buChar char="•"/>
              <a:defRPr/>
            </a:pPr>
            <a:r>
              <a:rPr lang="en-US" sz="2400" dirty="0">
                <a:latin typeface="Century Gothic"/>
              </a:rPr>
              <a:t>Be Kind – each month has a different trait</a:t>
            </a:r>
            <a:endParaRPr lang="en-US" sz="2400" dirty="0">
              <a:latin typeface="Century Gothic" pitchFamily="34" charset="0"/>
            </a:endParaRPr>
          </a:p>
          <a:p>
            <a:pPr marL="342900" indent="-342900">
              <a:buFont typeface="Arial" panose="020B0604020202020204" pitchFamily="34" charset="0"/>
              <a:buChar char="•"/>
              <a:defRPr/>
            </a:pPr>
            <a:r>
              <a:rPr lang="en-US" sz="2400" dirty="0">
                <a:latin typeface="Century Gothic"/>
              </a:rPr>
              <a:t>Positive behavior is rewarded through Class Dojo.</a:t>
            </a:r>
          </a:p>
          <a:p>
            <a:pPr marL="342900" indent="-342900">
              <a:buFont typeface="Arial" panose="020B0604020202020204" pitchFamily="34" charset="0"/>
              <a:buChar char="•"/>
              <a:defRPr/>
            </a:pPr>
            <a:r>
              <a:rPr lang="en-US" sz="2400" dirty="0">
                <a:latin typeface="Century Gothic"/>
              </a:rPr>
              <a:t>Consequences for not following the rules include: Warnings, Meeting with Mrs. Boyd, Lost Dojo Points, Detention, School Wide Discipline Plan</a:t>
            </a:r>
          </a:p>
          <a:p>
            <a:pPr marL="342900" indent="-342900">
              <a:buFont typeface="Arial" panose="020B0604020202020204" pitchFamily="34" charset="0"/>
              <a:buChar char="•"/>
              <a:defRPr/>
            </a:pPr>
            <a:r>
              <a:rPr lang="en-US" sz="2400" dirty="0">
                <a:latin typeface="Century Gothic"/>
              </a:rPr>
              <a:t>Quiet Room – No homework, incomplete work, behavior (less than 75% positive Dojo points)</a:t>
            </a:r>
            <a:endParaRPr lang="en-US" sz="4800" dirty="0">
              <a:latin typeface="Century Gothic"/>
            </a:endParaRPr>
          </a:p>
        </p:txBody>
      </p:sp>
    </p:spTree>
    <p:extLst>
      <p:ext uri="{BB962C8B-B14F-4D97-AF65-F5344CB8AC3E}">
        <p14:creationId xmlns:p14="http://schemas.microsoft.com/office/powerpoint/2010/main" val="2641352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90600" y="685800"/>
            <a:ext cx="7239000" cy="5780044"/>
          </a:xfrm>
          <a:prstGeom prst="rect">
            <a:avLst/>
          </a:prstGeom>
          <a:noFill/>
        </p:spPr>
        <p:txBody>
          <a:bodyPr wrap="square" rtlCol="0">
            <a:spAutoFit/>
          </a:bodyPr>
          <a:lstStyle/>
          <a:p>
            <a:pPr algn="ctr"/>
            <a:r>
              <a:rPr lang="en-US" sz="4800" dirty="0">
                <a:latin typeface="Comic Sans MS" panose="030F0702030302020204" pitchFamily="66" charset="0"/>
              </a:rPr>
              <a:t>Communication</a:t>
            </a:r>
          </a:p>
          <a:p>
            <a:pPr>
              <a:spcBef>
                <a:spcPct val="0"/>
              </a:spcBef>
              <a:buFont typeface="Times" panose="02020603050405020304" pitchFamily="18" charset="0"/>
              <a:buChar char="•"/>
            </a:pPr>
            <a:r>
              <a:rPr lang="en-US" altLang="en-US" sz="2400" dirty="0">
                <a:latin typeface="Century Gothic" panose="020B0502020202020204" pitchFamily="34" charset="0"/>
              </a:rPr>
              <a:t>Open Door Policy… be sure to keep in touch!  We are partners this year.</a:t>
            </a:r>
          </a:p>
          <a:p>
            <a:pPr>
              <a:spcBef>
                <a:spcPct val="0"/>
              </a:spcBef>
              <a:buFont typeface="Times" panose="02020603050405020304" pitchFamily="18" charset="0"/>
              <a:buChar char="•"/>
            </a:pPr>
            <a:r>
              <a:rPr lang="en-US" altLang="en-US" sz="2400" dirty="0">
                <a:latin typeface="Century Gothic" panose="020B0502020202020204" pitchFamily="34" charset="0"/>
              </a:rPr>
              <a:t>A  newsletter emailed each week</a:t>
            </a:r>
          </a:p>
          <a:p>
            <a:pPr>
              <a:spcBef>
                <a:spcPct val="0"/>
              </a:spcBef>
              <a:buFont typeface="Times" panose="02020603050405020304" pitchFamily="18" charset="0"/>
              <a:buChar char="•"/>
            </a:pPr>
            <a:r>
              <a:rPr lang="en-US" altLang="en-US" sz="2400" dirty="0">
                <a:highlight>
                  <a:srgbClr val="FFFF00"/>
                </a:highlight>
                <a:latin typeface="Century Gothic" panose="020B0502020202020204" pitchFamily="34" charset="0"/>
              </a:rPr>
              <a:t>Class emails – I add both parents to my group</a:t>
            </a:r>
          </a:p>
          <a:p>
            <a:pPr>
              <a:spcBef>
                <a:spcPct val="0"/>
              </a:spcBef>
              <a:buFont typeface="Times" panose="02020603050405020304" pitchFamily="18" charset="0"/>
              <a:buChar char="•"/>
            </a:pPr>
            <a:r>
              <a:rPr lang="en-US" altLang="en-US" sz="2400" dirty="0">
                <a:highlight>
                  <a:srgbClr val="FFFF00"/>
                </a:highlight>
                <a:latin typeface="Century Gothic" panose="020B0502020202020204" pitchFamily="34" charset="0"/>
              </a:rPr>
              <a:t>Classroom Dojo can be reviewed at any time </a:t>
            </a:r>
            <a:r>
              <a:rPr lang="en-US" altLang="en-US" sz="2400" dirty="0">
                <a:solidFill>
                  <a:srgbClr val="FF0000"/>
                </a:solidFill>
                <a:highlight>
                  <a:srgbClr val="FFFF00"/>
                </a:highlight>
                <a:latin typeface="Century Gothic" panose="020B0502020202020204" pitchFamily="34" charset="0"/>
              </a:rPr>
              <a:t>and push notifications</a:t>
            </a:r>
          </a:p>
          <a:p>
            <a:pPr>
              <a:spcBef>
                <a:spcPct val="0"/>
              </a:spcBef>
              <a:buFont typeface="Times" panose="02020603050405020304" pitchFamily="18" charset="0"/>
              <a:buChar char="•"/>
            </a:pPr>
            <a:r>
              <a:rPr lang="en-US" altLang="en-US" sz="2400" dirty="0">
                <a:latin typeface="Century Gothic" panose="020B0502020202020204" pitchFamily="34" charset="0"/>
              </a:rPr>
              <a:t>My phone goes directly to voice mail during school hours. Leave a message and I will call you back.</a:t>
            </a:r>
          </a:p>
          <a:p>
            <a:pPr>
              <a:spcBef>
                <a:spcPct val="0"/>
              </a:spcBef>
              <a:buFont typeface="Times" panose="02020603050405020304" pitchFamily="18" charset="0"/>
              <a:buChar char="•"/>
            </a:pPr>
            <a:r>
              <a:rPr lang="en-US" altLang="en-US" sz="2400" dirty="0">
                <a:latin typeface="Century Gothic" panose="020B0502020202020204" pitchFamily="34" charset="0"/>
              </a:rPr>
              <a:t>Email is the best way to contact me: boyd.leslie@cusd80.com </a:t>
            </a:r>
          </a:p>
          <a:p>
            <a:pPr lvl="0" defTabSz="914400" fontAlgn="base">
              <a:spcBef>
                <a:spcPct val="20000"/>
              </a:spcBef>
              <a:spcAft>
                <a:spcPct val="0"/>
              </a:spcAft>
              <a:buClr>
                <a:srgbClr val="AD0101"/>
              </a:buClr>
            </a:pPr>
            <a:endParaRPr lang="en-US" altLang="en-US" sz="2400" dirty="0">
              <a:solidFill>
                <a:srgbClr val="303030"/>
              </a:solidFill>
              <a:latin typeface="Century Gothic" panose="020B0502020202020204" pitchFamily="34" charset="0"/>
            </a:endParaRPr>
          </a:p>
          <a:p>
            <a:pPr marL="273050" lvl="0" indent="-273050" defTabSz="914400" fontAlgn="base">
              <a:spcBef>
                <a:spcPct val="20000"/>
              </a:spcBef>
              <a:spcAft>
                <a:spcPct val="0"/>
              </a:spcAft>
              <a:buClr>
                <a:srgbClr val="AD0101"/>
              </a:buClr>
              <a:buFont typeface="Arial" panose="020B0604020202020204" pitchFamily="34" charset="0"/>
              <a:buChar char="•"/>
            </a:pPr>
            <a:endParaRPr lang="en-US" altLang="en-US" sz="2400" dirty="0">
              <a:solidFill>
                <a:srgbClr val="303030"/>
              </a:solidFill>
              <a:latin typeface="Century Gothic" panose="020B0502020202020204" pitchFamily="34" charset="0"/>
            </a:endParaRPr>
          </a:p>
        </p:txBody>
      </p:sp>
    </p:spTree>
    <p:extLst>
      <p:ext uri="{BB962C8B-B14F-4D97-AF65-F5344CB8AC3E}">
        <p14:creationId xmlns:p14="http://schemas.microsoft.com/office/powerpoint/2010/main" val="166785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762000"/>
            <a:ext cx="9067800" cy="5404556"/>
          </a:xfrm>
          <a:prstGeom prst="rect">
            <a:avLst/>
          </a:prstGeom>
          <a:noFill/>
        </p:spPr>
        <p:txBody>
          <a:bodyPr wrap="square" rtlCol="0">
            <a:spAutoFit/>
          </a:bodyPr>
          <a:lstStyle/>
          <a:p>
            <a:pPr algn="ctr"/>
            <a:r>
              <a:rPr lang="en-US" sz="4800" dirty="0">
                <a:latin typeface="Comic Sans MS" panose="030F0702030302020204" pitchFamily="66" charset="0"/>
              </a:rPr>
              <a:t>Class Dojo – How it works</a:t>
            </a:r>
          </a:p>
          <a:p>
            <a:pPr marL="273050" lvl="0" indent="-273050" defTabSz="914400" fontAlgn="base">
              <a:lnSpc>
                <a:spcPct val="90000"/>
              </a:lnSpc>
              <a:spcBef>
                <a:spcPct val="20000"/>
              </a:spcBef>
              <a:spcAft>
                <a:spcPct val="0"/>
              </a:spcAft>
              <a:buClr>
                <a:srgbClr val="AD0101"/>
              </a:buClr>
              <a:buFont typeface="Arial" panose="020B0604020202020204" pitchFamily="34" charset="0"/>
              <a:buChar char="•"/>
            </a:pPr>
            <a:r>
              <a:rPr lang="en-US" altLang="en-US" sz="2800" dirty="0">
                <a:solidFill>
                  <a:srgbClr val="303030"/>
                </a:solidFill>
                <a:highlight>
                  <a:srgbClr val="FFFF00"/>
                </a:highlight>
                <a:latin typeface="Century Gothic" panose="020B0502020202020204" pitchFamily="34" charset="0"/>
              </a:rPr>
              <a:t>Positive behavior is encouraged and rewarded through our Class Dojo.</a:t>
            </a:r>
          </a:p>
          <a:p>
            <a:pPr marL="273050" lvl="0" indent="-273050" defTabSz="914400" fontAlgn="base">
              <a:lnSpc>
                <a:spcPct val="90000"/>
              </a:lnSpc>
              <a:spcBef>
                <a:spcPct val="20000"/>
              </a:spcBef>
              <a:spcAft>
                <a:spcPct val="0"/>
              </a:spcAft>
              <a:buClr>
                <a:srgbClr val="AD0101"/>
              </a:buClr>
              <a:buFont typeface="Arial" panose="020B0604020202020204" pitchFamily="34" charset="0"/>
              <a:buChar char="•"/>
            </a:pPr>
            <a:r>
              <a:rPr lang="en-US" altLang="en-US" sz="2800" dirty="0">
                <a:solidFill>
                  <a:srgbClr val="303030"/>
                </a:solidFill>
                <a:latin typeface="Century Gothic" panose="020B0502020202020204" pitchFamily="34" charset="0"/>
              </a:rPr>
              <a:t>Students earn classroom points when following classroom rules.  </a:t>
            </a:r>
          </a:p>
          <a:p>
            <a:pPr marL="273050" lvl="0" indent="-273050" defTabSz="914400" fontAlgn="base">
              <a:lnSpc>
                <a:spcPct val="90000"/>
              </a:lnSpc>
              <a:spcBef>
                <a:spcPct val="20000"/>
              </a:spcBef>
              <a:spcAft>
                <a:spcPct val="0"/>
              </a:spcAft>
              <a:buClr>
                <a:srgbClr val="AD0101"/>
              </a:buClr>
              <a:buFont typeface="Arial" panose="020B0604020202020204" pitchFamily="34" charset="0"/>
              <a:buChar char="•"/>
            </a:pPr>
            <a:r>
              <a:rPr lang="en-US" altLang="en-US" sz="2800" dirty="0">
                <a:solidFill>
                  <a:srgbClr val="303030"/>
                </a:solidFill>
                <a:latin typeface="Century Gothic" panose="020B0502020202020204" pitchFamily="34" charset="0"/>
              </a:rPr>
              <a:t>Deductions are made when students choose not to follow classroom rules.</a:t>
            </a:r>
          </a:p>
          <a:p>
            <a:pPr marL="273050" lvl="0" indent="-273050" defTabSz="914400" fontAlgn="base">
              <a:lnSpc>
                <a:spcPct val="90000"/>
              </a:lnSpc>
              <a:spcBef>
                <a:spcPct val="20000"/>
              </a:spcBef>
              <a:spcAft>
                <a:spcPct val="0"/>
              </a:spcAft>
              <a:buClr>
                <a:srgbClr val="AD0101"/>
              </a:buClr>
              <a:buFont typeface="Arial" panose="020B0604020202020204" pitchFamily="34" charset="0"/>
              <a:buChar char="•"/>
            </a:pPr>
            <a:r>
              <a:rPr lang="en-US" altLang="en-US" sz="2800" dirty="0">
                <a:solidFill>
                  <a:srgbClr val="FF0000"/>
                </a:solidFill>
                <a:latin typeface="Century Gothic" panose="020B0502020202020204" pitchFamily="34" charset="0"/>
              </a:rPr>
              <a:t>Please be sure to join Class Dojo to view your child’s daily or weekly behavior and get notifications.</a:t>
            </a:r>
          </a:p>
          <a:p>
            <a:pPr algn="ctr"/>
            <a:endParaRPr lang="en-US" sz="4800" dirty="0">
              <a:latin typeface="Comic Sans MS" panose="030F0702030302020204" pitchFamily="66" charset="0"/>
            </a:endParaRPr>
          </a:p>
        </p:txBody>
      </p:sp>
    </p:spTree>
    <p:extLst>
      <p:ext uri="{BB962C8B-B14F-4D97-AF65-F5344CB8AC3E}">
        <p14:creationId xmlns:p14="http://schemas.microsoft.com/office/powerpoint/2010/main" val="1078334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2150405"/>
            <a:ext cx="3962400" cy="4850559"/>
          </a:xfrm>
          <a:prstGeom prst="rect">
            <a:avLst/>
          </a:prstGeom>
          <a:noFill/>
        </p:spPr>
        <p:txBody>
          <a:bodyPr wrap="square" lIns="91440" tIns="45720" rIns="91440" bIns="45720" rtlCol="0" anchor="t">
            <a:spAutoFit/>
          </a:bodyPr>
          <a:lstStyle/>
          <a:p>
            <a:pPr algn="ctr"/>
            <a:r>
              <a:rPr lang="en-US" sz="3600" dirty="0">
                <a:latin typeface="Comic Sans MS" panose="030F0702030302020204" pitchFamily="66" charset="0"/>
              </a:rPr>
              <a:t>Earning Dojo Points</a:t>
            </a:r>
          </a:p>
          <a:p>
            <a:pPr marL="274320" lvl="0" indent="-274320" defTabSz="914400">
              <a:lnSpc>
                <a:spcPct val="90000"/>
              </a:lnSpc>
              <a:spcBef>
                <a:spcPct val="20000"/>
              </a:spcBef>
              <a:buClr>
                <a:srgbClr val="AD0101"/>
              </a:buClr>
              <a:buFont typeface="Arial" panose="020B0604020202020204" pitchFamily="34" charset="0"/>
              <a:buChar char="•"/>
              <a:defRPr/>
            </a:pPr>
            <a:r>
              <a:rPr lang="en-US" sz="1900" dirty="0">
                <a:solidFill>
                  <a:srgbClr val="303030"/>
                </a:solidFill>
                <a:latin typeface="Century Gothic" pitchFamily="34" charset="0"/>
              </a:rPr>
              <a:t>Attendance</a:t>
            </a:r>
          </a:p>
          <a:p>
            <a:pPr marL="274320" lvl="0" indent="-274320" defTabSz="914400">
              <a:lnSpc>
                <a:spcPct val="90000"/>
              </a:lnSpc>
              <a:spcBef>
                <a:spcPct val="20000"/>
              </a:spcBef>
              <a:buClr>
                <a:srgbClr val="AD0101"/>
              </a:buClr>
              <a:buFont typeface="Arial" panose="020B0604020202020204" pitchFamily="34" charset="0"/>
              <a:buChar char="•"/>
              <a:defRPr/>
            </a:pPr>
            <a:r>
              <a:rPr lang="en-US" sz="1900" dirty="0">
                <a:solidFill>
                  <a:srgbClr val="303030"/>
                </a:solidFill>
                <a:latin typeface="Century Gothic" pitchFamily="34" charset="0"/>
              </a:rPr>
              <a:t>Homework</a:t>
            </a:r>
          </a:p>
          <a:p>
            <a:pPr marL="274320" indent="-274320" defTabSz="914400">
              <a:lnSpc>
                <a:spcPct val="90000"/>
              </a:lnSpc>
              <a:spcBef>
                <a:spcPct val="20000"/>
              </a:spcBef>
              <a:buClr>
                <a:srgbClr val="AD0101"/>
              </a:buClr>
              <a:buFont typeface="Arial" panose="020B0604020202020204" pitchFamily="34" charset="0"/>
              <a:buChar char="•"/>
              <a:defRPr/>
            </a:pPr>
            <a:r>
              <a:rPr lang="en-US" sz="1900" dirty="0">
                <a:solidFill>
                  <a:srgbClr val="303030"/>
                </a:solidFill>
                <a:latin typeface="Century Gothic"/>
              </a:rPr>
              <a:t>Persistence / not giving up</a:t>
            </a:r>
            <a:endParaRPr lang="en-US" dirty="0"/>
          </a:p>
          <a:p>
            <a:pPr marL="274320" indent="-274320" defTabSz="914400">
              <a:lnSpc>
                <a:spcPct val="90000"/>
              </a:lnSpc>
              <a:spcBef>
                <a:spcPct val="20000"/>
              </a:spcBef>
              <a:buClr>
                <a:srgbClr val="AD0101"/>
              </a:buClr>
              <a:buFont typeface="Arial" panose="020B0604020202020204" pitchFamily="34" charset="0"/>
              <a:buChar char="•"/>
              <a:defRPr/>
            </a:pPr>
            <a:r>
              <a:rPr lang="en-US" dirty="0">
                <a:solidFill>
                  <a:srgbClr val="303030"/>
                </a:solidFill>
                <a:latin typeface="Century Gothic"/>
                <a:cs typeface="Calibri"/>
              </a:rPr>
              <a:t>Positive attitude</a:t>
            </a:r>
            <a:endParaRPr lang="en-US" dirty="0">
              <a:solidFill>
                <a:srgbClr val="303030"/>
              </a:solidFill>
              <a:latin typeface="Calibri"/>
              <a:cs typeface="Calibri"/>
            </a:endParaRPr>
          </a:p>
          <a:p>
            <a:pPr marL="273050" lvl="0" indent="-273050" defTabSz="914400">
              <a:lnSpc>
                <a:spcPct val="90000"/>
              </a:lnSpc>
              <a:spcBef>
                <a:spcPct val="20000"/>
              </a:spcBef>
              <a:buClr>
                <a:srgbClr val="AD0101"/>
              </a:buClr>
              <a:buFont typeface="Arial" panose="020B0604020202020204" pitchFamily="34" charset="0"/>
              <a:buChar char="•"/>
              <a:defRPr/>
            </a:pPr>
            <a:r>
              <a:rPr lang="en-US" sz="1900" dirty="0">
                <a:solidFill>
                  <a:srgbClr val="303030"/>
                </a:solidFill>
                <a:latin typeface="Century Gothic" pitchFamily="34" charset="0"/>
              </a:rPr>
              <a:t>Participating</a:t>
            </a:r>
          </a:p>
          <a:p>
            <a:pPr marL="273050" lvl="0" indent="-273050" defTabSz="914400">
              <a:lnSpc>
                <a:spcPct val="90000"/>
              </a:lnSpc>
              <a:spcBef>
                <a:spcPct val="20000"/>
              </a:spcBef>
              <a:buClr>
                <a:srgbClr val="AD0101"/>
              </a:buClr>
              <a:buFont typeface="Arial" panose="020B0604020202020204" pitchFamily="34" charset="0"/>
              <a:buChar char="•"/>
              <a:defRPr/>
            </a:pPr>
            <a:r>
              <a:rPr lang="en-US" sz="1900" dirty="0">
                <a:solidFill>
                  <a:srgbClr val="303030"/>
                </a:solidFill>
                <a:latin typeface="Century Gothic" pitchFamily="34" charset="0"/>
              </a:rPr>
              <a:t>Working Quietly</a:t>
            </a:r>
          </a:p>
          <a:p>
            <a:pPr marL="273050" lvl="0" indent="-273050" defTabSz="914400">
              <a:lnSpc>
                <a:spcPct val="90000"/>
              </a:lnSpc>
              <a:spcBef>
                <a:spcPct val="20000"/>
              </a:spcBef>
              <a:buClr>
                <a:srgbClr val="AD0101"/>
              </a:buClr>
              <a:buFont typeface="Arial" panose="020B0604020202020204" pitchFamily="34" charset="0"/>
              <a:buChar char="•"/>
              <a:defRPr/>
            </a:pPr>
            <a:r>
              <a:rPr lang="en-US" sz="1900" dirty="0">
                <a:solidFill>
                  <a:srgbClr val="303030"/>
                </a:solidFill>
                <a:latin typeface="Century Gothic" pitchFamily="34" charset="0"/>
              </a:rPr>
              <a:t>On Task</a:t>
            </a:r>
          </a:p>
          <a:p>
            <a:pPr marL="273050" lvl="0" indent="-273050" defTabSz="914400">
              <a:lnSpc>
                <a:spcPct val="90000"/>
              </a:lnSpc>
              <a:spcBef>
                <a:spcPct val="20000"/>
              </a:spcBef>
              <a:buClr>
                <a:srgbClr val="AD0101"/>
              </a:buClr>
              <a:buFont typeface="Arial" panose="020B0604020202020204" pitchFamily="34" charset="0"/>
              <a:buChar char="•"/>
              <a:defRPr/>
            </a:pPr>
            <a:r>
              <a:rPr lang="en-US" sz="1900" dirty="0">
                <a:solidFill>
                  <a:srgbClr val="303030"/>
                </a:solidFill>
                <a:latin typeface="Century Gothic" pitchFamily="34" charset="0"/>
              </a:rPr>
              <a:t>Following Directions</a:t>
            </a:r>
          </a:p>
          <a:p>
            <a:pPr marL="273050" lvl="0" indent="-273050" defTabSz="914400">
              <a:lnSpc>
                <a:spcPct val="90000"/>
              </a:lnSpc>
              <a:spcBef>
                <a:spcPct val="20000"/>
              </a:spcBef>
              <a:buClr>
                <a:srgbClr val="AD0101"/>
              </a:buClr>
              <a:buFont typeface="Arial" panose="020B0604020202020204" pitchFamily="34" charset="0"/>
              <a:buChar char="•"/>
              <a:defRPr/>
            </a:pPr>
            <a:r>
              <a:rPr lang="en-US" sz="1900" dirty="0">
                <a:solidFill>
                  <a:srgbClr val="303030"/>
                </a:solidFill>
                <a:latin typeface="Century Gothic" pitchFamily="34" charset="0"/>
              </a:rPr>
              <a:t>Being Kind – helping others</a:t>
            </a:r>
          </a:p>
          <a:p>
            <a:pPr algn="ctr"/>
            <a:endParaRPr lang="en-US" sz="4800" dirty="0">
              <a:latin typeface="Comic Sans MS" panose="030F0702030302020204" pitchFamily="66" charset="0"/>
            </a:endParaRPr>
          </a:p>
        </p:txBody>
      </p:sp>
      <p:sp>
        <p:nvSpPr>
          <p:cNvPr id="3" name="Rectangle 2"/>
          <p:cNvSpPr/>
          <p:nvPr/>
        </p:nvSpPr>
        <p:spPr>
          <a:xfrm>
            <a:off x="4724400" y="1570093"/>
            <a:ext cx="5029200" cy="4832092"/>
          </a:xfrm>
          <a:prstGeom prst="rect">
            <a:avLst/>
          </a:prstGeom>
        </p:spPr>
        <p:txBody>
          <a:bodyPr lIns="91440" tIns="45720" rIns="91440" bIns="45720" anchor="t">
            <a:spAutoFit/>
          </a:bodyPr>
          <a:lstStyle/>
          <a:p>
            <a:pPr algn="ctr"/>
            <a:r>
              <a:rPr lang="en-US" sz="4400" dirty="0">
                <a:latin typeface="Comic Sans MS" panose="030F0702030302020204" pitchFamily="66" charset="0"/>
              </a:rPr>
              <a:t>Loss of Dojo Points</a:t>
            </a:r>
          </a:p>
          <a:p>
            <a:pPr marL="342900" indent="-342900">
              <a:buFont typeface="Arial" panose="020B0604020202020204" pitchFamily="34" charset="0"/>
              <a:buChar char="•"/>
              <a:defRPr/>
            </a:pPr>
            <a:r>
              <a:rPr lang="en-US" altLang="en-US" dirty="0">
                <a:latin typeface="Century Gothic" panose="020B0502020202020204" pitchFamily="34" charset="0"/>
              </a:rPr>
              <a:t>Late/No Homework</a:t>
            </a:r>
          </a:p>
          <a:p>
            <a:pPr marL="342900" indent="-342900">
              <a:buFont typeface="Arial" panose="020B0604020202020204" pitchFamily="34" charset="0"/>
              <a:buChar char="•"/>
              <a:defRPr/>
            </a:pPr>
            <a:r>
              <a:rPr lang="en-US" altLang="en-US" dirty="0">
                <a:latin typeface="Century Gothic"/>
              </a:rPr>
              <a:t>Poor attitude / not applying oneself</a:t>
            </a:r>
            <a:endParaRPr lang="en-US" altLang="en-US" dirty="0">
              <a:latin typeface="Century Gothic" panose="020B0502020202020204" pitchFamily="34" charset="0"/>
            </a:endParaRPr>
          </a:p>
          <a:p>
            <a:pPr marL="342900" indent="-342900">
              <a:buFont typeface="Arial" panose="020B0604020202020204" pitchFamily="34" charset="0"/>
              <a:buChar char="•"/>
              <a:defRPr/>
            </a:pPr>
            <a:r>
              <a:rPr lang="en-US" altLang="en-US" dirty="0">
                <a:latin typeface="Century Gothic" panose="020B0502020202020204" pitchFamily="34" charset="0"/>
              </a:rPr>
              <a:t>Talking in the hallway</a:t>
            </a:r>
          </a:p>
          <a:p>
            <a:pPr marL="342900" indent="-342900">
              <a:buFont typeface="Arial" panose="020B0604020202020204" pitchFamily="34" charset="0"/>
              <a:buChar char="•"/>
              <a:defRPr/>
            </a:pPr>
            <a:r>
              <a:rPr lang="en-US" altLang="en-US" dirty="0">
                <a:latin typeface="Century Gothic" panose="020B0502020202020204" pitchFamily="34" charset="0"/>
              </a:rPr>
              <a:t>Off task</a:t>
            </a:r>
          </a:p>
          <a:p>
            <a:pPr marL="342900" indent="-342900">
              <a:buFont typeface="Arial" panose="020B0604020202020204" pitchFamily="34" charset="0"/>
              <a:buChar char="•"/>
              <a:defRPr/>
            </a:pPr>
            <a:r>
              <a:rPr lang="en-US" altLang="en-US" dirty="0">
                <a:latin typeface="Century Gothic" panose="020B0502020202020204" pitchFamily="34" charset="0"/>
              </a:rPr>
              <a:t>Classroom disruption</a:t>
            </a:r>
          </a:p>
          <a:p>
            <a:pPr marL="342900" indent="-342900">
              <a:buFont typeface="Arial" panose="020B0604020202020204" pitchFamily="34" charset="0"/>
              <a:buChar char="•"/>
              <a:defRPr/>
            </a:pPr>
            <a:r>
              <a:rPr lang="en-US" altLang="en-US" dirty="0">
                <a:latin typeface="Century Gothic" panose="020B0502020202020204" pitchFamily="34" charset="0"/>
              </a:rPr>
              <a:t>Talking while I am teaching</a:t>
            </a:r>
          </a:p>
          <a:p>
            <a:pPr marL="342900" indent="-342900">
              <a:buFont typeface="Arial" panose="020B0604020202020204" pitchFamily="34" charset="0"/>
              <a:buChar char="•"/>
              <a:defRPr/>
            </a:pPr>
            <a:r>
              <a:rPr lang="en-US" altLang="en-US" dirty="0">
                <a:latin typeface="Century Gothic" panose="020B0502020202020204" pitchFamily="34" charset="0"/>
              </a:rPr>
              <a:t>Unkind or disrespectful</a:t>
            </a:r>
          </a:p>
          <a:p>
            <a:pPr marL="342900" indent="-342900">
              <a:buFont typeface="Arial" panose="020B0604020202020204" pitchFamily="34" charset="0"/>
              <a:buChar char="•"/>
              <a:defRPr/>
            </a:pPr>
            <a:r>
              <a:rPr lang="en-US" altLang="en-US" dirty="0">
                <a:latin typeface="Century Gothic" panose="020B0502020202020204" pitchFamily="34" charset="0"/>
              </a:rPr>
              <a:t>Blurting</a:t>
            </a:r>
          </a:p>
          <a:p>
            <a:pPr marL="342900" indent="-342900">
              <a:buFont typeface="Arial" panose="020B0604020202020204" pitchFamily="34" charset="0"/>
              <a:buChar char="•"/>
              <a:defRPr/>
            </a:pPr>
            <a:r>
              <a:rPr lang="en-US" altLang="en-US" dirty="0">
                <a:latin typeface="Century Gothic" panose="020B0502020202020204" pitchFamily="34" charset="0"/>
              </a:rPr>
              <a:t>Going to the bathroom right after a classroom break – not being responsible </a:t>
            </a:r>
          </a:p>
        </p:txBody>
      </p:sp>
      <p:sp>
        <p:nvSpPr>
          <p:cNvPr id="4" name="TextBox 3">
            <a:extLst>
              <a:ext uri="{FF2B5EF4-FFF2-40B4-BE49-F238E27FC236}">
                <a16:creationId xmlns:a16="http://schemas.microsoft.com/office/drawing/2014/main" id="{EB7A2141-5EBC-9CA8-3AD4-EAD88073F01B}"/>
              </a:ext>
            </a:extLst>
          </p:cNvPr>
          <p:cNvSpPr txBox="1"/>
          <p:nvPr/>
        </p:nvSpPr>
        <p:spPr>
          <a:xfrm>
            <a:off x="914400" y="6400800"/>
            <a:ext cx="8305800" cy="1200329"/>
          </a:xfrm>
          <a:prstGeom prst="rect">
            <a:avLst/>
          </a:prstGeom>
          <a:noFill/>
        </p:spPr>
        <p:txBody>
          <a:bodyPr wrap="square" rtlCol="0">
            <a:spAutoFit/>
          </a:bodyPr>
          <a:lstStyle/>
          <a:p>
            <a:r>
              <a:rPr lang="en-US" sz="2400" dirty="0">
                <a:latin typeface="Century Gothic" panose="020B0502020202020204" pitchFamily="34" charset="0"/>
              </a:rPr>
              <a:t>These are examples and are fluid.  I will change and add new categories based on the classroom and student needs.</a:t>
            </a:r>
          </a:p>
        </p:txBody>
      </p:sp>
    </p:spTree>
    <p:extLst>
      <p:ext uri="{BB962C8B-B14F-4D97-AF65-F5344CB8AC3E}">
        <p14:creationId xmlns:p14="http://schemas.microsoft.com/office/powerpoint/2010/main" val="2753949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90600" y="609600"/>
            <a:ext cx="8229600" cy="4339650"/>
          </a:xfrm>
          <a:prstGeom prst="rect">
            <a:avLst/>
          </a:prstGeom>
          <a:noFill/>
        </p:spPr>
        <p:txBody>
          <a:bodyPr wrap="square" rtlCol="0">
            <a:spAutoFit/>
          </a:bodyPr>
          <a:lstStyle/>
          <a:p>
            <a:pPr algn="ctr"/>
            <a:r>
              <a:rPr lang="en-US" sz="5400" dirty="0">
                <a:latin typeface="Comic Sans MS" panose="030F0702030302020204" pitchFamily="66" charset="0"/>
              </a:rPr>
              <a:t>What do they do with Dojo points?</a:t>
            </a:r>
          </a:p>
          <a:p>
            <a:pPr marL="457200" indent="-457200">
              <a:buFont typeface="Arial" panose="020B0604020202020204" pitchFamily="34" charset="0"/>
              <a:buChar char="•"/>
            </a:pPr>
            <a:r>
              <a:rPr lang="en-US" altLang="en-US" sz="2800" dirty="0">
                <a:latin typeface="Century Gothic" panose="020B0502020202020204" pitchFamily="34" charset="0"/>
              </a:rPr>
              <a:t>Incentive board in the hallway</a:t>
            </a:r>
          </a:p>
          <a:p>
            <a:pPr marL="457200" indent="-457200">
              <a:buFont typeface="Arial" panose="020B0604020202020204" pitchFamily="34" charset="0"/>
              <a:buChar char="•"/>
            </a:pPr>
            <a:r>
              <a:rPr lang="en-US" altLang="en-US" sz="2800" dirty="0">
                <a:latin typeface="Century Gothic" panose="020B0502020202020204" pitchFamily="34" charset="0"/>
              </a:rPr>
              <a:t>Dojo Leader of the Week</a:t>
            </a:r>
          </a:p>
          <a:p>
            <a:pPr marL="457200" indent="-457200">
              <a:buFont typeface="Arial" panose="020B0604020202020204" pitchFamily="34" charset="0"/>
              <a:buChar char="•"/>
            </a:pPr>
            <a:r>
              <a:rPr lang="en-US" altLang="en-US" sz="2800" dirty="0">
                <a:latin typeface="Century Gothic" panose="020B0502020202020204" pitchFamily="34" charset="0"/>
              </a:rPr>
              <a:t>Students use the points from their Dojo accounts to bid on auction items.</a:t>
            </a:r>
          </a:p>
          <a:p>
            <a:pPr marL="457200" indent="-457200">
              <a:buFont typeface="Arial" panose="020B0604020202020204" pitchFamily="34" charset="0"/>
              <a:buChar char="•"/>
            </a:pPr>
            <a:r>
              <a:rPr lang="en-US" altLang="en-US" sz="2800" dirty="0">
                <a:latin typeface="Century Gothic" panose="020B0502020202020204" pitchFamily="34" charset="0"/>
              </a:rPr>
              <a:t>Donations for the auction are greatly appreciated! </a:t>
            </a:r>
            <a:r>
              <a:rPr lang="en-US" altLang="en-US" sz="2800" dirty="0">
                <a:latin typeface="Century Gothic" panose="020B0502020202020204" pitchFamily="34" charset="0"/>
                <a:sym typeface="Wingdings" panose="05000000000000000000" pitchFamily="2" charset="2"/>
              </a:rPr>
              <a:t> </a:t>
            </a:r>
            <a:endParaRPr lang="en-US" altLang="en-US" sz="2800" dirty="0">
              <a:latin typeface="Century Gothic" panose="020B0502020202020204" pitchFamily="34" charset="0"/>
            </a:endParaRPr>
          </a:p>
        </p:txBody>
      </p:sp>
    </p:spTree>
    <p:extLst>
      <p:ext uri="{BB962C8B-B14F-4D97-AF65-F5344CB8AC3E}">
        <p14:creationId xmlns:p14="http://schemas.microsoft.com/office/powerpoint/2010/main" val="37687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0" y="609600"/>
            <a:ext cx="8458200" cy="5570756"/>
          </a:xfrm>
          <a:prstGeom prst="rect">
            <a:avLst/>
          </a:prstGeom>
          <a:noFill/>
        </p:spPr>
        <p:txBody>
          <a:bodyPr wrap="square" lIns="91440" tIns="45720" rIns="91440" bIns="45720" rtlCol="0" anchor="t">
            <a:spAutoFit/>
          </a:bodyPr>
          <a:lstStyle/>
          <a:p>
            <a:pPr algn="ctr"/>
            <a:r>
              <a:rPr lang="en-US" sz="5400" dirty="0">
                <a:latin typeface="Comic Sans MS" panose="030F0702030302020204" pitchFamily="66" charset="0"/>
              </a:rPr>
              <a:t>Language Arts</a:t>
            </a:r>
          </a:p>
          <a:p>
            <a:pPr marL="914400" lvl="2" defTabSz="914400" fontAlgn="base">
              <a:spcBef>
                <a:spcPct val="0"/>
              </a:spcBef>
              <a:spcAft>
                <a:spcPct val="0"/>
              </a:spcAft>
              <a:buFontTx/>
              <a:buChar char="•"/>
              <a:defRPr/>
            </a:pPr>
            <a:r>
              <a:rPr lang="en-US" altLang="en-US" sz="2800" b="1" dirty="0">
                <a:latin typeface="Century Gothic"/>
              </a:rPr>
              <a:t>Reading – Into Reading</a:t>
            </a:r>
          </a:p>
          <a:p>
            <a:pPr marL="914400" lvl="2" defTabSz="914400">
              <a:spcBef>
                <a:spcPct val="0"/>
              </a:spcBef>
              <a:spcAft>
                <a:spcPct val="0"/>
              </a:spcAft>
              <a:buFontTx/>
              <a:buChar char="•"/>
              <a:defRPr/>
            </a:pPr>
            <a:endParaRPr lang="en-US" altLang="en-US" dirty="0">
              <a:latin typeface="Century Gothic"/>
            </a:endParaRPr>
          </a:p>
          <a:p>
            <a:pPr marL="914400" lvl="2" defTabSz="914400">
              <a:spcBef>
                <a:spcPct val="0"/>
              </a:spcBef>
              <a:spcAft>
                <a:spcPct val="0"/>
              </a:spcAft>
              <a:defRPr/>
            </a:pPr>
            <a:r>
              <a:rPr lang="en-US" altLang="en-US" dirty="0">
                <a:latin typeface="Century Gothic"/>
              </a:rPr>
              <a:t>         Whole Group, Small Group, Centers</a:t>
            </a:r>
            <a:endParaRPr lang="en-US" dirty="0">
              <a:cs typeface="Calibri"/>
            </a:endParaRPr>
          </a:p>
          <a:p>
            <a:pPr marL="1371600" lvl="3" defTabSz="914400" fontAlgn="base">
              <a:spcBef>
                <a:spcPct val="0"/>
              </a:spcBef>
              <a:spcAft>
                <a:spcPct val="0"/>
              </a:spcAft>
              <a:buFontTx/>
              <a:buChar char="–"/>
              <a:defRPr/>
            </a:pPr>
            <a:r>
              <a:rPr lang="en-US" altLang="en-US" dirty="0">
                <a:latin typeface="Century Gothic"/>
              </a:rPr>
              <a:t>Weekly Phonics/spelling</a:t>
            </a:r>
          </a:p>
          <a:p>
            <a:pPr marL="1371600" lvl="3" defTabSz="914400" fontAlgn="base">
              <a:spcBef>
                <a:spcPct val="0"/>
              </a:spcBef>
              <a:spcAft>
                <a:spcPct val="0"/>
              </a:spcAft>
              <a:buFontTx/>
              <a:buChar char="–"/>
              <a:defRPr/>
            </a:pPr>
            <a:r>
              <a:rPr lang="en-US" altLang="en-US" dirty="0">
                <a:solidFill>
                  <a:prstClr val="black"/>
                </a:solidFill>
                <a:latin typeface="Century Gothic" panose="020B0502020202020204" pitchFamily="34" charset="0"/>
              </a:rPr>
              <a:t>Grammar</a:t>
            </a:r>
          </a:p>
          <a:p>
            <a:pPr marL="1371600" lvl="3" defTabSz="914400" fontAlgn="base">
              <a:spcBef>
                <a:spcPct val="0"/>
              </a:spcBef>
              <a:spcAft>
                <a:spcPct val="0"/>
              </a:spcAft>
              <a:buFontTx/>
              <a:buChar char="–"/>
              <a:defRPr/>
            </a:pPr>
            <a:r>
              <a:rPr lang="en-US" altLang="en-US" dirty="0">
                <a:solidFill>
                  <a:prstClr val="black"/>
                </a:solidFill>
                <a:latin typeface="Century Gothic" panose="020B0502020202020204" pitchFamily="34" charset="0"/>
              </a:rPr>
              <a:t>High Frequency words</a:t>
            </a:r>
          </a:p>
          <a:p>
            <a:pPr marL="1371600" lvl="3" defTabSz="914400" fontAlgn="base">
              <a:spcBef>
                <a:spcPct val="0"/>
              </a:spcBef>
              <a:spcAft>
                <a:spcPct val="0"/>
              </a:spcAft>
              <a:buFontTx/>
              <a:buChar char="–"/>
              <a:defRPr/>
            </a:pPr>
            <a:r>
              <a:rPr lang="en-US" altLang="en-US" dirty="0">
                <a:solidFill>
                  <a:prstClr val="black"/>
                </a:solidFill>
                <a:latin typeface="Century Gothic" panose="020B0502020202020204" pitchFamily="34" charset="0"/>
              </a:rPr>
              <a:t>Use strategies for unknown words (decoding/using     beginning sounds)</a:t>
            </a:r>
          </a:p>
          <a:p>
            <a:pPr marL="1371600" lvl="3" defTabSz="914400" fontAlgn="base">
              <a:spcBef>
                <a:spcPct val="0"/>
              </a:spcBef>
              <a:spcAft>
                <a:spcPct val="0"/>
              </a:spcAft>
              <a:buFontTx/>
              <a:buChar char="–"/>
              <a:defRPr/>
            </a:pPr>
            <a:r>
              <a:rPr lang="en-US" altLang="en-US" dirty="0">
                <a:solidFill>
                  <a:prstClr val="black"/>
                </a:solidFill>
                <a:latin typeface="Century Gothic" panose="020B0502020202020204" pitchFamily="34" charset="0"/>
              </a:rPr>
              <a:t>Apply a variety of reading comprehension strategies</a:t>
            </a:r>
          </a:p>
          <a:p>
            <a:pPr marL="1371600" lvl="3" defTabSz="914400" fontAlgn="base">
              <a:spcBef>
                <a:spcPct val="0"/>
              </a:spcBef>
              <a:spcAft>
                <a:spcPct val="0"/>
              </a:spcAft>
              <a:buFontTx/>
              <a:buChar char="–"/>
              <a:defRPr/>
            </a:pPr>
            <a:r>
              <a:rPr lang="en-US" altLang="en-US" dirty="0">
                <a:solidFill>
                  <a:prstClr val="black"/>
                </a:solidFill>
                <a:latin typeface="Century Gothic" panose="020B0502020202020204" pitchFamily="34" charset="0"/>
              </a:rPr>
              <a:t>Create daily reading opportunities</a:t>
            </a:r>
          </a:p>
          <a:p>
            <a:pPr marL="1371600" lvl="3" defTabSz="914400" fontAlgn="base">
              <a:spcBef>
                <a:spcPct val="0"/>
              </a:spcBef>
              <a:spcAft>
                <a:spcPct val="0"/>
              </a:spcAft>
              <a:buFontTx/>
              <a:buChar char="–"/>
              <a:defRPr/>
            </a:pPr>
            <a:r>
              <a:rPr lang="en-US" altLang="en-US" dirty="0">
                <a:solidFill>
                  <a:prstClr val="black"/>
                </a:solidFill>
                <a:latin typeface="Century Gothic" panose="020B0502020202020204" pitchFamily="34" charset="0"/>
              </a:rPr>
              <a:t>Accelerated Reader (Incentives and awards)</a:t>
            </a:r>
          </a:p>
          <a:p>
            <a:pPr marL="1714500" lvl="3" indent="-342900" defTabSz="914400" fontAlgn="base">
              <a:spcBef>
                <a:spcPct val="0"/>
              </a:spcBef>
              <a:spcAft>
                <a:spcPct val="0"/>
              </a:spcAft>
              <a:buFont typeface="Wingdings" panose="05000000000000000000" pitchFamily="2" charset="2"/>
              <a:buChar char="v"/>
              <a:defRPr/>
            </a:pPr>
            <a:r>
              <a:rPr lang="en-US" altLang="en-US" b="1" u="sng" dirty="0">
                <a:solidFill>
                  <a:prstClr val="black"/>
                </a:solidFill>
                <a:highlight>
                  <a:srgbClr val="FFFF00"/>
                </a:highlight>
                <a:latin typeface="Century Gothic" panose="020B0502020202020204" pitchFamily="34" charset="0"/>
              </a:rPr>
              <a:t>Fridays are testing days for Language Arts.  </a:t>
            </a:r>
          </a:p>
          <a:p>
            <a:pPr algn="ctr"/>
            <a:endParaRPr lang="en-US" sz="5400" dirty="0">
              <a:latin typeface="Comic Sans MS" panose="030F0702030302020204" pitchFamily="66" charset="0"/>
            </a:endParaRPr>
          </a:p>
        </p:txBody>
      </p:sp>
    </p:spTree>
    <p:extLst>
      <p:ext uri="{BB962C8B-B14F-4D97-AF65-F5344CB8AC3E}">
        <p14:creationId xmlns:p14="http://schemas.microsoft.com/office/powerpoint/2010/main" val="71981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295400"/>
            <a:ext cx="9296400" cy="6186309"/>
          </a:xfrm>
          <a:prstGeom prst="rect">
            <a:avLst/>
          </a:prstGeom>
          <a:noFill/>
        </p:spPr>
        <p:txBody>
          <a:bodyPr wrap="square" rtlCol="0">
            <a:spAutoFit/>
          </a:bodyPr>
          <a:lstStyle/>
          <a:p>
            <a:pPr algn="ctr"/>
            <a:r>
              <a:rPr lang="en-US" sz="4800" dirty="0">
                <a:latin typeface="Comic Sans MS" panose="030F0702030302020204" pitchFamily="66" charset="0"/>
              </a:rPr>
              <a:t>Language Arts</a:t>
            </a:r>
          </a:p>
          <a:p>
            <a:pPr lvl="2">
              <a:buFontTx/>
              <a:buChar char="•"/>
            </a:pPr>
            <a:r>
              <a:rPr lang="en-US" altLang="en-US" sz="2400" b="1" dirty="0">
                <a:latin typeface="Century Gothic" panose="020B0502020202020204" pitchFamily="34" charset="0"/>
              </a:rPr>
              <a:t>Writing Process</a:t>
            </a:r>
            <a:endParaRPr lang="en-US" altLang="en-US" sz="2400" dirty="0">
              <a:latin typeface="Century Gothic" panose="020B0502020202020204" pitchFamily="34" charset="0"/>
            </a:endParaRPr>
          </a:p>
          <a:p>
            <a:pPr lvl="3">
              <a:buFontTx/>
              <a:buChar char="–"/>
            </a:pPr>
            <a:r>
              <a:rPr lang="en-US" altLang="en-US" dirty="0">
                <a:latin typeface="Century Gothic" panose="020B0502020202020204" pitchFamily="34" charset="0"/>
              </a:rPr>
              <a:t>Daily Independent Writing</a:t>
            </a:r>
          </a:p>
          <a:p>
            <a:pPr lvl="3">
              <a:buFontTx/>
              <a:buChar char="–"/>
            </a:pPr>
            <a:r>
              <a:rPr lang="en-US" altLang="en-US" dirty="0">
                <a:latin typeface="Century Gothic" panose="020B0502020202020204" pitchFamily="34" charset="0"/>
              </a:rPr>
              <a:t>Six Traits Writing</a:t>
            </a:r>
          </a:p>
          <a:p>
            <a:pPr lvl="3">
              <a:buFontTx/>
              <a:buChar char="–"/>
            </a:pPr>
            <a:r>
              <a:rPr lang="en-US" altLang="en-US" dirty="0">
                <a:latin typeface="Century Gothic" panose="020B0502020202020204" pitchFamily="34" charset="0"/>
              </a:rPr>
              <a:t>Personal Narratives</a:t>
            </a:r>
          </a:p>
          <a:p>
            <a:pPr lvl="3">
              <a:buFontTx/>
              <a:buChar char="–"/>
            </a:pPr>
            <a:r>
              <a:rPr lang="en-US" altLang="en-US" dirty="0">
                <a:latin typeface="Century Gothic" panose="020B0502020202020204" pitchFamily="34" charset="0"/>
              </a:rPr>
              <a:t>Journals</a:t>
            </a:r>
          </a:p>
          <a:p>
            <a:pPr lvl="3">
              <a:buFontTx/>
              <a:buChar char="–"/>
            </a:pPr>
            <a:r>
              <a:rPr lang="en-US" altLang="en-US" dirty="0">
                <a:latin typeface="Century Gothic" panose="020B0502020202020204" pitchFamily="34" charset="0"/>
              </a:rPr>
              <a:t>Creative Stories</a:t>
            </a:r>
          </a:p>
          <a:p>
            <a:pPr lvl="3">
              <a:buFontTx/>
              <a:buChar char="–"/>
            </a:pPr>
            <a:r>
              <a:rPr lang="en-US" altLang="en-US" dirty="0">
                <a:latin typeface="Century Gothic" panose="020B0502020202020204" pitchFamily="34" charset="0"/>
              </a:rPr>
              <a:t>Friendly Letters</a:t>
            </a:r>
          </a:p>
          <a:p>
            <a:pPr lvl="3">
              <a:buFontTx/>
              <a:buChar char="–"/>
            </a:pPr>
            <a:r>
              <a:rPr lang="en-US" altLang="en-US" dirty="0">
                <a:latin typeface="Century Gothic" panose="020B0502020202020204" pitchFamily="34" charset="0"/>
              </a:rPr>
              <a:t>Informational Report </a:t>
            </a:r>
          </a:p>
          <a:p>
            <a:pPr lvl="3">
              <a:buFontTx/>
              <a:buChar char="–"/>
            </a:pPr>
            <a:endParaRPr lang="en-US" altLang="en-US" dirty="0">
              <a:latin typeface="Century Gothic" panose="020B0502020202020204" pitchFamily="34" charset="0"/>
            </a:endParaRPr>
          </a:p>
          <a:p>
            <a:pPr lvl="0" algn="ctr"/>
            <a:r>
              <a:rPr lang="en-US" sz="4400" dirty="0">
                <a:solidFill>
                  <a:prstClr val="black"/>
                </a:solidFill>
                <a:latin typeface="Comic Sans MS" panose="030F0702030302020204" pitchFamily="66" charset="0"/>
              </a:rPr>
              <a:t>Thinking Maps</a:t>
            </a:r>
          </a:p>
          <a:p>
            <a:pPr marL="273050" lvl="0" indent="-273050" defTabSz="914400" fontAlgn="base">
              <a:spcBef>
                <a:spcPct val="20000"/>
              </a:spcBef>
              <a:spcAft>
                <a:spcPct val="0"/>
              </a:spcAft>
              <a:buClr>
                <a:srgbClr val="AD0101"/>
              </a:buClr>
              <a:buFont typeface="Arial" panose="020B0604020202020204" pitchFamily="34" charset="0"/>
              <a:buChar char="•"/>
            </a:pPr>
            <a:r>
              <a:rPr lang="en-US" altLang="en-US" dirty="0">
                <a:solidFill>
                  <a:srgbClr val="303030"/>
                </a:solidFill>
                <a:latin typeface="Century Gothic" panose="020B0502020202020204" pitchFamily="34" charset="0"/>
              </a:rPr>
              <a:t>School-wide program </a:t>
            </a:r>
          </a:p>
          <a:p>
            <a:pPr marL="273050" lvl="0" indent="-273050" defTabSz="914400" fontAlgn="base">
              <a:spcBef>
                <a:spcPct val="20000"/>
              </a:spcBef>
              <a:spcAft>
                <a:spcPct val="0"/>
              </a:spcAft>
              <a:buClr>
                <a:srgbClr val="AD0101"/>
              </a:buClr>
              <a:buFont typeface="Arial" panose="020B0604020202020204" pitchFamily="34" charset="0"/>
              <a:buChar char="•"/>
            </a:pPr>
            <a:r>
              <a:rPr lang="en-US" altLang="en-US" dirty="0">
                <a:solidFill>
                  <a:srgbClr val="303030"/>
                </a:solidFill>
                <a:latin typeface="Century Gothic" panose="020B0502020202020204" pitchFamily="34" charset="0"/>
              </a:rPr>
              <a:t>A visual language tool for learning within and across disciplines</a:t>
            </a:r>
          </a:p>
          <a:p>
            <a:pPr marL="273050" lvl="0" indent="-273050" defTabSz="914400" fontAlgn="base">
              <a:spcBef>
                <a:spcPct val="20000"/>
              </a:spcBef>
              <a:spcAft>
                <a:spcPct val="0"/>
              </a:spcAft>
              <a:buClr>
                <a:srgbClr val="AD0101"/>
              </a:buClr>
              <a:buFont typeface="Arial" panose="020B0604020202020204" pitchFamily="34" charset="0"/>
              <a:buChar char="•"/>
            </a:pPr>
            <a:r>
              <a:rPr lang="en-US" altLang="en-US" dirty="0">
                <a:solidFill>
                  <a:srgbClr val="303030"/>
                </a:solidFill>
                <a:latin typeface="Century Gothic" panose="020B0502020202020204" pitchFamily="34" charset="0"/>
              </a:rPr>
              <a:t>Correspond with eight fundamental thinking processes</a:t>
            </a:r>
          </a:p>
          <a:p>
            <a:pPr algn="ctr"/>
            <a:endParaRPr lang="en-US" sz="4800" dirty="0">
              <a:latin typeface="Comic Sans MS" panose="030F0702030302020204" pitchFamily="66" charset="0"/>
            </a:endParaRPr>
          </a:p>
        </p:txBody>
      </p:sp>
    </p:spTree>
    <p:extLst>
      <p:ext uri="{BB962C8B-B14F-4D97-AF65-F5344CB8AC3E}">
        <p14:creationId xmlns:p14="http://schemas.microsoft.com/office/powerpoint/2010/main" val="178441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09700" y="228600"/>
            <a:ext cx="7239000" cy="6629507"/>
          </a:xfrm>
          <a:prstGeom prst="rect">
            <a:avLst/>
          </a:prstGeom>
          <a:noFill/>
        </p:spPr>
        <p:txBody>
          <a:bodyPr wrap="square" rtlCol="0">
            <a:spAutoFit/>
          </a:bodyPr>
          <a:lstStyle/>
          <a:p>
            <a:pPr algn="ctr"/>
            <a:r>
              <a:rPr lang="en-US" sz="4800" dirty="0">
                <a:latin typeface="Comic Sans MS" panose="030F0702030302020204" pitchFamily="66" charset="0"/>
              </a:rPr>
              <a:t>Math</a:t>
            </a:r>
          </a:p>
          <a:p>
            <a:pPr marL="273050" lvl="0" indent="-273050" defTabSz="914400" fontAlgn="base">
              <a:spcBef>
                <a:spcPct val="20000"/>
              </a:spcBef>
              <a:spcAft>
                <a:spcPct val="0"/>
              </a:spcAft>
              <a:buClr>
                <a:srgbClr val="AD0101"/>
              </a:buClr>
              <a:buFont typeface="Arial" panose="020B0604020202020204" pitchFamily="34" charset="0"/>
              <a:buChar char="•"/>
            </a:pPr>
            <a:r>
              <a:rPr lang="en-US" altLang="en-US" sz="2400" dirty="0">
                <a:solidFill>
                  <a:srgbClr val="303030"/>
                </a:solidFill>
                <a:latin typeface="Century Gothic" panose="020B0502020202020204" pitchFamily="34" charset="0"/>
              </a:rPr>
              <a:t>My Math </a:t>
            </a:r>
          </a:p>
          <a:p>
            <a:pPr lvl="3">
              <a:buFontTx/>
              <a:buChar char="–"/>
            </a:pPr>
            <a:r>
              <a:rPr lang="en-US" altLang="en-US" dirty="0">
                <a:latin typeface="Century Gothic" panose="020B0502020202020204" pitchFamily="34" charset="0"/>
              </a:rPr>
              <a:t>Data analysis</a:t>
            </a:r>
          </a:p>
          <a:p>
            <a:pPr lvl="3">
              <a:buFontTx/>
              <a:buChar char="–"/>
            </a:pPr>
            <a:r>
              <a:rPr lang="en-US" altLang="en-US" dirty="0">
                <a:latin typeface="Century Gothic" panose="020B0502020202020204" pitchFamily="34" charset="0"/>
              </a:rPr>
              <a:t>Addition and Subtraction with Regrouping</a:t>
            </a:r>
          </a:p>
          <a:p>
            <a:pPr lvl="3">
              <a:buFontTx/>
              <a:buChar char="–"/>
            </a:pPr>
            <a:r>
              <a:rPr lang="en-US" altLang="en-US" dirty="0">
                <a:latin typeface="Century Gothic" panose="020B0502020202020204" pitchFamily="34" charset="0"/>
              </a:rPr>
              <a:t>Measurement (length, time, temperature)</a:t>
            </a:r>
          </a:p>
          <a:p>
            <a:pPr lvl="3">
              <a:buFontTx/>
              <a:buChar char="–"/>
            </a:pPr>
            <a:r>
              <a:rPr lang="en-US" altLang="en-US" dirty="0">
                <a:latin typeface="Century Gothic" panose="020B0502020202020204" pitchFamily="34" charset="0"/>
              </a:rPr>
              <a:t>Place Value</a:t>
            </a:r>
          </a:p>
          <a:p>
            <a:pPr lvl="3">
              <a:buFontTx/>
              <a:buChar char="–"/>
            </a:pPr>
            <a:r>
              <a:rPr lang="en-US" altLang="en-US" dirty="0">
                <a:highlight>
                  <a:srgbClr val="FFFF00"/>
                </a:highlight>
                <a:latin typeface="Century Gothic" panose="020B0502020202020204" pitchFamily="34" charset="0"/>
              </a:rPr>
              <a:t>Skip Counting</a:t>
            </a:r>
          </a:p>
          <a:p>
            <a:pPr lvl="3">
              <a:buFontTx/>
              <a:buChar char="–"/>
            </a:pPr>
            <a:r>
              <a:rPr lang="en-US" altLang="en-US" dirty="0">
                <a:latin typeface="Century Gothic" panose="020B0502020202020204" pitchFamily="34" charset="0"/>
              </a:rPr>
              <a:t>Fractions</a:t>
            </a:r>
          </a:p>
          <a:p>
            <a:pPr lvl="3">
              <a:buFontTx/>
              <a:buChar char="–"/>
            </a:pPr>
            <a:r>
              <a:rPr lang="en-US" altLang="en-US" dirty="0">
                <a:latin typeface="Century Gothic" panose="020B0502020202020204" pitchFamily="34" charset="0"/>
              </a:rPr>
              <a:t>Money</a:t>
            </a:r>
          </a:p>
          <a:p>
            <a:pPr lvl="3">
              <a:buFontTx/>
              <a:buChar char="–"/>
            </a:pPr>
            <a:r>
              <a:rPr lang="en-US" altLang="en-US" dirty="0">
                <a:latin typeface="Century Gothic" panose="020B0502020202020204" pitchFamily="34" charset="0"/>
              </a:rPr>
              <a:t>Math Facts </a:t>
            </a:r>
          </a:p>
          <a:p>
            <a:pPr lvl="3">
              <a:buFontTx/>
              <a:buChar char="–"/>
            </a:pPr>
            <a:r>
              <a:rPr lang="en-US" altLang="en-US" dirty="0">
                <a:latin typeface="Century Gothic" panose="020B0502020202020204" pitchFamily="34" charset="0"/>
              </a:rPr>
              <a:t>Word Problems</a:t>
            </a:r>
          </a:p>
          <a:p>
            <a:pPr lvl="3">
              <a:buFontTx/>
              <a:buChar char="–"/>
            </a:pPr>
            <a:r>
              <a:rPr lang="en-US" altLang="en-US" dirty="0">
                <a:latin typeface="Century Gothic" panose="020B0502020202020204" pitchFamily="34" charset="0"/>
              </a:rPr>
              <a:t>Nightly Homework/must be returned the following day for review prior to the next lesson</a:t>
            </a:r>
          </a:p>
          <a:p>
            <a:pPr lvl="3"/>
            <a:r>
              <a:rPr lang="en-US" altLang="en-US" dirty="0">
                <a:latin typeface="Century Gothic" panose="020B0502020202020204" pitchFamily="34" charset="0"/>
              </a:rPr>
              <a:t>Rocket Math – Math facts – </a:t>
            </a:r>
            <a:r>
              <a:rPr lang="en-US" altLang="en-US" dirty="0">
                <a:solidFill>
                  <a:srgbClr val="FF0000"/>
                </a:solidFill>
                <a:highlight>
                  <a:srgbClr val="FFFF00"/>
                </a:highlight>
                <a:latin typeface="Century Gothic" panose="020B0502020202020204" pitchFamily="34" charset="0"/>
              </a:rPr>
              <a:t>It is very important that your student has automaticity and moves away from fingers.</a:t>
            </a:r>
          </a:p>
          <a:p>
            <a:pPr algn="ctr"/>
            <a:endParaRPr lang="en-US" sz="4800" dirty="0">
              <a:latin typeface="Comic Sans MS" panose="030F0702030302020204" pitchFamily="66" charset="0"/>
            </a:endParaRPr>
          </a:p>
        </p:txBody>
      </p:sp>
    </p:spTree>
    <p:extLst>
      <p:ext uri="{BB962C8B-B14F-4D97-AF65-F5344CB8AC3E}">
        <p14:creationId xmlns:p14="http://schemas.microsoft.com/office/powerpoint/2010/main" val="287680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47800" y="1462980"/>
            <a:ext cx="7239000" cy="6370975"/>
          </a:xfrm>
          <a:prstGeom prst="rect">
            <a:avLst/>
          </a:prstGeom>
          <a:noFill/>
        </p:spPr>
        <p:txBody>
          <a:bodyPr wrap="square" rtlCol="0">
            <a:spAutoFit/>
          </a:bodyPr>
          <a:lstStyle/>
          <a:p>
            <a:pPr algn="ctr"/>
            <a:r>
              <a:rPr lang="en-US" sz="3600" dirty="0">
                <a:latin typeface="Comic Sans MS" panose="030F0702030302020204" pitchFamily="66" charset="0"/>
              </a:rPr>
              <a:t>Science/Social Science</a:t>
            </a:r>
          </a:p>
          <a:p>
            <a:pPr marL="274320" indent="-274320">
              <a:defRPr/>
            </a:pPr>
            <a:r>
              <a:rPr lang="en-US" sz="2800" dirty="0">
                <a:latin typeface="Century Gothic" pitchFamily="34" charset="0"/>
              </a:rPr>
              <a:t>Aligned to New State Standards</a:t>
            </a:r>
          </a:p>
          <a:p>
            <a:pPr marL="274320" indent="-274320">
              <a:defRPr/>
            </a:pPr>
            <a:r>
              <a:rPr lang="en-US" sz="3600" dirty="0">
                <a:latin typeface="Century Gothic" pitchFamily="34" charset="0"/>
              </a:rPr>
              <a:t>Science</a:t>
            </a:r>
          </a:p>
          <a:p>
            <a:pPr marL="594360" lvl="1" indent="-274320">
              <a:defRPr/>
            </a:pPr>
            <a:r>
              <a:rPr lang="en-US" dirty="0">
                <a:latin typeface="Century Gothic" pitchFamily="34" charset="0"/>
              </a:rPr>
              <a:t>Geography/Maps, Matter, Early Explorers and Pilgrims, Ancient Asia, Landforms, Ancient Greece </a:t>
            </a:r>
          </a:p>
          <a:p>
            <a:pPr marL="274320" indent="-274320">
              <a:defRPr/>
            </a:pPr>
            <a:r>
              <a:rPr lang="en-US" sz="3600" dirty="0">
                <a:latin typeface="Century Gothic" pitchFamily="34" charset="0"/>
              </a:rPr>
              <a:t>Social Studies</a:t>
            </a:r>
          </a:p>
          <a:p>
            <a:pPr marL="868680" lvl="2">
              <a:defRPr/>
            </a:pPr>
            <a:r>
              <a:rPr lang="en-US" dirty="0">
                <a:latin typeface="Century Gothic" pitchFamily="34" charset="0"/>
              </a:rPr>
              <a:t>Civics/Communities, Geography/Maps, Economics: Wants and Needs, Early Explorers and Pilgrims, Ancient Asia, Landforms, Ancient Greece </a:t>
            </a:r>
          </a:p>
          <a:p>
            <a:pPr marL="868680" lvl="2">
              <a:defRPr/>
            </a:pPr>
            <a:endParaRPr lang="en-US" dirty="0">
              <a:latin typeface="Century Gothic" pitchFamily="34" charset="0"/>
            </a:endParaRPr>
          </a:p>
          <a:p>
            <a:pPr marL="868680" lvl="2">
              <a:defRPr/>
            </a:pPr>
            <a:r>
              <a:rPr lang="en-US" dirty="0">
                <a:latin typeface="Century Gothic" pitchFamily="34" charset="0"/>
              </a:rPr>
              <a:t>Many of the units are integrated and will be taught at the same time.</a:t>
            </a:r>
          </a:p>
          <a:p>
            <a:r>
              <a:rPr lang="en-US" sz="3600" dirty="0">
                <a:latin typeface="Century Gothic" panose="020B0502020202020204" pitchFamily="34" charset="0"/>
              </a:rPr>
              <a:t>SEL</a:t>
            </a:r>
          </a:p>
          <a:p>
            <a:pPr marL="594360" marR="0" lvl="1" indent="-274320" algn="l"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itchFamily="34" charset="0"/>
                <a:ea typeface="+mn-ea"/>
                <a:cs typeface="+mn-cs"/>
              </a:rPr>
              <a:t>Second Step</a:t>
            </a:r>
          </a:p>
          <a:p>
            <a:pPr marL="594360" marR="0" lvl="1" indent="-274320" algn="l" defTabSz="1018824"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itchFamily="34" charset="0"/>
              </a:rPr>
              <a:t>Curriculum and activities</a:t>
            </a:r>
            <a:endParaRPr kumimoji="0" lang="en-US" sz="2000" b="0" i="0" u="none" strike="noStrike" kern="1200" cap="none" spc="0" normalizeH="0" baseline="0" noProof="0" dirty="0">
              <a:ln>
                <a:noFill/>
              </a:ln>
              <a:solidFill>
                <a:prstClr val="black"/>
              </a:solidFill>
              <a:effectLst/>
              <a:uLnTx/>
              <a:uFillTx/>
              <a:latin typeface="Century Gothic" pitchFamily="34" charset="0"/>
              <a:ea typeface="+mn-ea"/>
              <a:cs typeface="+mn-cs"/>
            </a:endParaRPr>
          </a:p>
          <a:p>
            <a:endParaRPr lang="en-US" sz="3600" dirty="0">
              <a:latin typeface="Century Gothic" panose="020B0502020202020204" pitchFamily="34" charset="0"/>
            </a:endParaRPr>
          </a:p>
        </p:txBody>
      </p:sp>
    </p:spTree>
    <p:extLst>
      <p:ext uri="{BB962C8B-B14F-4D97-AF65-F5344CB8AC3E}">
        <p14:creationId xmlns:p14="http://schemas.microsoft.com/office/powerpoint/2010/main" val="2921313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7A9596B9F4334E90FD1055CAAD266E" ma:contentTypeVersion="9" ma:contentTypeDescription="Create a new document." ma:contentTypeScope="" ma:versionID="ac807d6ba1d8917c4c3e101c26ff763b">
  <xsd:schema xmlns:xsd="http://www.w3.org/2001/XMLSchema" xmlns:xs="http://www.w3.org/2001/XMLSchema" xmlns:p="http://schemas.microsoft.com/office/2006/metadata/properties" xmlns:ns3="a315480c-c300-4866-b02b-14f7333200b9" xmlns:ns4="db580473-a3f8-47e9-aa20-0a927044ca80" targetNamespace="http://schemas.microsoft.com/office/2006/metadata/properties" ma:root="true" ma:fieldsID="30467a4388bfbe51c792498bae62fa2b" ns3:_="" ns4:_="">
    <xsd:import namespace="a315480c-c300-4866-b02b-14f7333200b9"/>
    <xsd:import namespace="db580473-a3f8-47e9-aa20-0a927044ca8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15480c-c300-4866-b02b-14f7333200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580473-a3f8-47e9-aa20-0a927044ca8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B281D0-D85F-4DE8-9412-B86A47A823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15480c-c300-4866-b02b-14f7333200b9"/>
    <ds:schemaRef ds:uri="db580473-a3f8-47e9-aa20-0a927044c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F14631-9FD2-4FFA-98DE-938F93AB3691}">
  <ds:schemaRefs>
    <ds:schemaRef ds:uri="a315480c-c300-4866-b02b-14f7333200b9"/>
    <ds:schemaRef ds:uri="http://www.w3.org/XML/1998/namespace"/>
    <ds:schemaRef ds:uri="http://schemas.openxmlformats.org/package/2006/metadata/core-properties"/>
    <ds:schemaRef ds:uri="http://schemas.microsoft.com/office/2006/metadata/properties"/>
    <ds:schemaRef ds:uri="http://purl.org/dc/terms/"/>
    <ds:schemaRef ds:uri="http://purl.org/dc/elements/1.1/"/>
    <ds:schemaRef ds:uri="http://purl.org/dc/dcmitype/"/>
    <ds:schemaRef ds:uri="http://schemas.microsoft.com/office/2006/documentManagement/types"/>
    <ds:schemaRef ds:uri="db580473-a3f8-47e9-aa20-0a927044ca80"/>
    <ds:schemaRef ds:uri="http://schemas.microsoft.com/office/infopath/2007/PartnerControls"/>
  </ds:schemaRefs>
</ds:datastoreItem>
</file>

<file path=customXml/itemProps3.xml><?xml version="1.0" encoding="utf-8"?>
<ds:datastoreItem xmlns:ds="http://schemas.openxmlformats.org/officeDocument/2006/customXml" ds:itemID="{132262C5-FBCA-412E-87B4-3090FC39E0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402</TotalTime>
  <Words>1540</Words>
  <Application>Microsoft Office PowerPoint</Application>
  <PresentationFormat>Custom</PresentationFormat>
  <Paragraphs>197</Paragraphs>
  <Slides>20</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Arial Black</vt:lpstr>
      <vt:lpstr>Calibri</vt:lpstr>
      <vt:lpstr>Calibri Light</vt:lpstr>
      <vt:lpstr>Century Gothic</vt:lpstr>
      <vt:lpstr>Comic Sans MS</vt:lpstr>
      <vt:lpstr>Symbol</vt:lpstr>
      <vt:lpstr>Times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Geneva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L. Nelson</dc:creator>
  <cp:lastModifiedBy>Boyd, Leslie</cp:lastModifiedBy>
  <cp:revision>66</cp:revision>
  <cp:lastPrinted>2022-07-18T18:46:48Z</cp:lastPrinted>
  <dcterms:created xsi:type="dcterms:W3CDTF">2018-06-05T13:49:24Z</dcterms:created>
  <dcterms:modified xsi:type="dcterms:W3CDTF">2022-07-18T19:09:11Z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0x010100C37A9596B9F4334E90FD1055CAAD266E</vt:lpwstr>
  </property>
</Properties>
</file>